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74"/>
  </p:notesMasterIdLst>
  <p:sldIdLst>
    <p:sldId id="334" r:id="rId2"/>
    <p:sldId id="335" r:id="rId3"/>
    <p:sldId id="336" r:id="rId4"/>
    <p:sldId id="337" r:id="rId5"/>
    <p:sldId id="338" r:id="rId6"/>
    <p:sldId id="339" r:id="rId7"/>
    <p:sldId id="259" r:id="rId8"/>
    <p:sldId id="340" r:id="rId9"/>
    <p:sldId id="256" r:id="rId10"/>
    <p:sldId id="281" r:id="rId11"/>
    <p:sldId id="265" r:id="rId12"/>
    <p:sldId id="257" r:id="rId13"/>
    <p:sldId id="260" r:id="rId14"/>
    <p:sldId id="261" r:id="rId15"/>
    <p:sldId id="262" r:id="rId16"/>
    <p:sldId id="263" r:id="rId17"/>
    <p:sldId id="264" r:id="rId18"/>
    <p:sldId id="269" r:id="rId19"/>
    <p:sldId id="266" r:id="rId20"/>
    <p:sldId id="26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30" r:id="rId41"/>
    <p:sldId id="331" r:id="rId42"/>
    <p:sldId id="332" r:id="rId43"/>
    <p:sldId id="282" r:id="rId44"/>
    <p:sldId id="296" r:id="rId45"/>
    <p:sldId id="305" r:id="rId46"/>
    <p:sldId id="306" r:id="rId47"/>
    <p:sldId id="307" r:id="rId48"/>
    <p:sldId id="309" r:id="rId49"/>
    <p:sldId id="310" r:id="rId50"/>
    <p:sldId id="311" r:id="rId51"/>
    <p:sldId id="297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284" r:id="rId71"/>
    <p:sldId id="285" r:id="rId72"/>
    <p:sldId id="33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7B594-82A3-4F73-B236-9F8E271BFE0A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2F0D0-25EB-40F4-98B0-1BBFF35DD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12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2F0D0-25EB-40F4-98B0-1BBFF35DDCD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569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29BCBE-33EA-4BA3-A62F-085DEC75DE1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98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577A2-E664-4BBB-A66D-D009269D3D8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16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C8E1E-F9A4-46BA-960A-855983BB65E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7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AC4733-AF6D-4213-9246-33C9CAA4C409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1202E9-4CAF-4B20-8844-5E6E2544E50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8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F590E-CE92-48F9-AAD2-C2EED0A465E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972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290A9-13AC-43CB-B5AA-E9907A9C600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8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7151FB-CAE2-431F-B79C-2F32E3E20FA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3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A4FC8-8150-4E17-B7D3-15F25EE86F4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40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8E991-05D7-4290-983E-8CD31A92C87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23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FDF816-A1A9-42E5-9003-596873FE9F2F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9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C21BF0-E93E-4E53-8EB7-E9254938F2C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6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8A1F03-A0B3-4E9F-98E5-6AB19A438B7F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4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580C4C-073E-4124-A812-00CE7B48830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4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D984D-74F1-457D-A40F-6CA8EE2F364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8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EFB50F-8F90-44F1-8AA9-0FC025A8B6B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30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5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29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9270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6027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631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525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511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CCFF585-3F6A-4033-963C-C86C299432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52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7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7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7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7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18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83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83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ACDD5-0A49-4A7A-B316-4B6D9779E384}" type="datetimeFigureOut">
              <a:rPr lang="en-IN" smtClean="0"/>
              <a:t>01-04-2018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405C2E-AC80-4D44-9BE2-71216A5E6C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0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10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ualberta.ca/~mmi/faculty/jsmiley/jsmiley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482437" y="36469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b="1" dirty="0">
                <a:solidFill>
                  <a:schemeClr val="accent2"/>
                </a:solidFill>
              </a:rPr>
              <a:t>Close your eyes and picture </a:t>
            </a:r>
          </a:p>
          <a:p>
            <a:r>
              <a:rPr lang="en-IN" altLang="en-US" b="1" dirty="0">
                <a:solidFill>
                  <a:schemeClr val="accent2"/>
                </a:solidFill>
              </a:rPr>
              <a:t>a </a:t>
            </a:r>
          </a:p>
          <a:p>
            <a:r>
              <a:rPr lang="en-IN" altLang="en-US" b="1" dirty="0">
                <a:solidFill>
                  <a:schemeClr val="accent2"/>
                </a:solidFill>
              </a:rPr>
              <a:t>shoe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778000" y="167178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pic>
        <p:nvPicPr>
          <p:cNvPr id="2" name="Picture 1" descr="Screenshot 2018-03-31 23.17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372995"/>
            <a:ext cx="3726180" cy="2743200"/>
          </a:xfrm>
          <a:prstGeom prst="rect">
            <a:avLst/>
          </a:prstGeom>
        </p:spPr>
      </p:pic>
      <p:pic>
        <p:nvPicPr>
          <p:cNvPr id="3" name="Picture 2" descr="Screenshot 2018-03-31 23.17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715" y="2327910"/>
            <a:ext cx="3841750" cy="2788920"/>
          </a:xfrm>
          <a:prstGeom prst="rect">
            <a:avLst/>
          </a:prstGeom>
        </p:spPr>
      </p:pic>
      <p:pic>
        <p:nvPicPr>
          <p:cNvPr id="6" name="Picture 5" descr="Screenshot 2018-03-31 23.08.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85" y="2372995"/>
            <a:ext cx="38214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116" y="401786"/>
            <a:ext cx="8596668" cy="1320800"/>
          </a:xfrm>
        </p:spPr>
        <p:txBody>
          <a:bodyPr/>
          <a:lstStyle/>
          <a:p>
            <a:r>
              <a:rPr lang="en-US" altLang="en-US" dirty="0"/>
              <a:t>What is Learning?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529" y="1274620"/>
            <a:ext cx="8432453" cy="3574472"/>
          </a:xfrm>
        </p:spPr>
        <p:txBody>
          <a:bodyPr>
            <a:noAutofit/>
          </a:bodyPr>
          <a:lstStyle/>
          <a:p>
            <a:r>
              <a:rPr lang="en-US" altLang="en-US" sz="2400" i="1" dirty="0"/>
              <a:t>“Learning denotes changes in a system that ... enable a system to do the same task … more efficiently the next time.”  - </a:t>
            </a:r>
            <a:r>
              <a:rPr lang="en-US" altLang="en-US" sz="2400" dirty="0"/>
              <a:t>Herbert Simon</a:t>
            </a:r>
            <a:r>
              <a:rPr lang="en-US" altLang="en-US" sz="2400" i="1" dirty="0"/>
              <a:t> </a:t>
            </a:r>
          </a:p>
          <a:p>
            <a:r>
              <a:rPr lang="en-US" altLang="en-US" sz="2400" i="1" dirty="0"/>
              <a:t>“Learning is constructing or modifying representations of what is being experienced.” - </a:t>
            </a:r>
            <a:r>
              <a:rPr lang="en-US" altLang="en-US" sz="2400" dirty="0" err="1"/>
              <a:t>Ryszard</a:t>
            </a:r>
            <a:r>
              <a:rPr lang="en-US" altLang="en-US" sz="2400" dirty="0"/>
              <a:t> Michalski</a:t>
            </a:r>
            <a:r>
              <a:rPr lang="en-US" altLang="en-US" sz="2400" i="1" dirty="0"/>
              <a:t> </a:t>
            </a:r>
          </a:p>
          <a:p>
            <a:r>
              <a:rPr lang="en-US" altLang="en-US" sz="2400" i="1" dirty="0"/>
              <a:t>“Learning is making useful changes in our minds.” - </a:t>
            </a:r>
            <a:r>
              <a:rPr lang="en-US" altLang="en-US" sz="2400" dirty="0"/>
              <a:t>Marvin Minsky</a:t>
            </a:r>
            <a:r>
              <a:rPr lang="en-US" altLang="en-US" sz="2400" i="1" dirty="0"/>
              <a:t> </a:t>
            </a:r>
          </a:p>
          <a:p>
            <a:endParaRPr lang="en-US" altLang="en-US" sz="2400" i="1" dirty="0"/>
          </a:p>
          <a:p>
            <a:endParaRPr lang="en-US" altLang="en-US" sz="2400" i="1" dirty="0"/>
          </a:p>
          <a:p>
            <a:pPr>
              <a:buFontTx/>
              <a:buNone/>
            </a:pPr>
            <a:r>
              <a:rPr lang="en-US" altLang="en-US" sz="2400" i="1" dirty="0"/>
              <a:t>	“Machine learning refers to a system capable of the autonomous acquisition and integration of knowledge.”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794673" y="5061526"/>
            <a:ext cx="8127654" cy="97559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 sz="2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51589" y="609600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Machine Learning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491" y="1554250"/>
            <a:ext cx="7772400" cy="44910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Machine Learning (Mitchell 1997)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Learn from past experiences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Improve the performances of intelligent programs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Definitions (Mitchell 1997)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A computer program is said to learn from experience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</a:t>
            </a:r>
            <a:r>
              <a:rPr lang="en-US" altLang="ja-JP" sz="2400" dirty="0">
                <a:ea typeface="ＭＳ Ｐゴシック" panose="020B0600070205080204" pitchFamily="34" charset="-128"/>
              </a:rPr>
              <a:t> with respect to some class of tasks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</a:t>
            </a:r>
            <a:r>
              <a:rPr lang="en-US" altLang="ja-JP" sz="2400" dirty="0">
                <a:ea typeface="ＭＳ Ｐゴシック" panose="020B0600070205080204" pitchFamily="34" charset="-128"/>
              </a:rPr>
              <a:t> and performance measure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ja-JP" sz="2400" dirty="0">
                <a:ea typeface="ＭＳ Ｐゴシック" panose="020B0600070205080204" pitchFamily="34" charset="-128"/>
              </a:rPr>
              <a:t>, if its performance at the tasks improves with the experiences</a:t>
            </a:r>
          </a:p>
        </p:txBody>
      </p:sp>
    </p:spTree>
    <p:extLst>
      <p:ext uri="{BB962C8B-B14F-4D97-AF65-F5344CB8AC3E}">
        <p14:creationId xmlns:p14="http://schemas.microsoft.com/office/powerpoint/2010/main" val="1488824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28436" y="618838"/>
            <a:ext cx="8382000" cy="1173163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solidFill>
                  <a:schemeClr val="accent2"/>
                </a:solidFill>
              </a:rPr>
              <a:t>So </a:t>
            </a:r>
            <a:r>
              <a:rPr lang="en-US" altLang="en-US" sz="4000" b="1" dirty="0" smtClean="0">
                <a:solidFill>
                  <a:schemeClr val="accent2"/>
                </a:solidFill>
              </a:rPr>
              <a:t>Why </a:t>
            </a:r>
            <a:r>
              <a:rPr lang="en-US" altLang="en-US" sz="4000" b="1" dirty="0">
                <a:solidFill>
                  <a:schemeClr val="accent2"/>
                </a:solidFill>
              </a:rPr>
              <a:t>Machine Learning?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Automating automation</a:t>
            </a:r>
          </a:p>
          <a:p>
            <a:r>
              <a:rPr lang="en-US" altLang="en-US" sz="3200" dirty="0"/>
              <a:t>Getting computers to program themselves</a:t>
            </a:r>
          </a:p>
          <a:p>
            <a:r>
              <a:rPr lang="en-US" altLang="en-US" sz="3200" dirty="0"/>
              <a:t>Writing software is the bottleneck</a:t>
            </a:r>
          </a:p>
          <a:p>
            <a:r>
              <a:rPr lang="en-US" altLang="en-US" sz="3200" dirty="0"/>
              <a:t>Let the data do the work instead!</a:t>
            </a:r>
          </a:p>
        </p:txBody>
      </p:sp>
    </p:spTree>
    <p:extLst>
      <p:ext uri="{BB962C8B-B14F-4D97-AF65-F5344CB8AC3E}">
        <p14:creationId xmlns:p14="http://schemas.microsoft.com/office/powerpoint/2010/main" val="11952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Sample Applications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316" y="1717964"/>
            <a:ext cx="8596668" cy="393547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Web search 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Computational biology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Finance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E-commerce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Space exploration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Robotics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Information extraction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Social networks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Debugging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[Your favorite area]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3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1225" y="637309"/>
            <a:ext cx="8596668" cy="1320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ML in a Nutshell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618" y="1588656"/>
            <a:ext cx="8719820" cy="4212562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Tens of thousands of machine learning algorithms</a:t>
            </a:r>
          </a:p>
          <a:p>
            <a:r>
              <a:rPr lang="en-US" altLang="en-US" sz="2400" dirty="0"/>
              <a:t>Hundreds new every year</a:t>
            </a:r>
          </a:p>
          <a:p>
            <a:r>
              <a:rPr lang="en-US" altLang="en-US" sz="2400" dirty="0"/>
              <a:t>Every machine learning algorithm has three components:</a:t>
            </a:r>
          </a:p>
          <a:p>
            <a:pPr lvl="1"/>
            <a:r>
              <a:rPr lang="en-US" altLang="en-US" sz="2400" b="1" dirty="0"/>
              <a:t>Representation</a:t>
            </a:r>
          </a:p>
          <a:p>
            <a:pPr lvl="1"/>
            <a:r>
              <a:rPr lang="en-US" altLang="en-US" sz="2400" b="1" dirty="0"/>
              <a:t>Evaluation</a:t>
            </a:r>
          </a:p>
          <a:p>
            <a:pPr lvl="1"/>
            <a:r>
              <a:rPr lang="en-US" altLang="en-US" sz="2400" b="1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6656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316" y="471055"/>
            <a:ext cx="8596668" cy="1320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845" y="149557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Decision trees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Sets of rules / Logic programs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Instances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Graphical models (Bayes/Markov nets)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Neural networks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Support vector machines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Model ensembles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7744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7479" y="489527"/>
            <a:ext cx="8596668" cy="1320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Evaluation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818" y="1597892"/>
            <a:ext cx="8664403" cy="407401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3693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80534" y="748145"/>
            <a:ext cx="8596668" cy="1320800"/>
          </a:xfrm>
        </p:spPr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Optimization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61" y="1735716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Combinatorial optimization</a:t>
            </a:r>
          </a:p>
          <a:p>
            <a:pPr lvl="1"/>
            <a:r>
              <a:rPr lang="en-US" altLang="en-US" sz="2400" dirty="0"/>
              <a:t>E.g.: Greedy search</a:t>
            </a:r>
          </a:p>
          <a:p>
            <a:r>
              <a:rPr lang="en-US" altLang="en-US" sz="2400" dirty="0"/>
              <a:t>Convex optimization</a:t>
            </a:r>
          </a:p>
          <a:p>
            <a:pPr lvl="1"/>
            <a:r>
              <a:rPr lang="en-US" altLang="en-US" sz="2400" dirty="0"/>
              <a:t>E.g.: Gradient descent</a:t>
            </a:r>
          </a:p>
          <a:p>
            <a:r>
              <a:rPr lang="en-US" altLang="en-US" sz="2400" dirty="0"/>
              <a:t>Constrained optimization</a:t>
            </a:r>
          </a:p>
          <a:p>
            <a:pPr lvl="1"/>
            <a:r>
              <a:rPr lang="en-US" altLang="en-US" sz="2400" dirty="0"/>
              <a:t>E.g.: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12671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Machine Learning Basics: 1. General Introduction</a:t>
            </a:r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73989" y="210127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Examples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9626" y="1347124"/>
            <a:ext cx="77724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Text Classification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Task </a:t>
            </a:r>
            <a:r>
              <a:rPr lang="en-US" altLang="ja-JP" sz="20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Assigning texts to a set of predefined categories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Performance measure </a:t>
            </a:r>
            <a:r>
              <a:rPr lang="en-US" altLang="ja-JP" sz="20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Precision and recall of each category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Training experiences </a:t>
            </a:r>
            <a:r>
              <a:rPr lang="en-US" altLang="ja-JP" sz="20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</a:t>
            </a:r>
          </a:p>
          <a:p>
            <a:pPr lvl="2">
              <a:lnSpc>
                <a:spcPct val="90000"/>
              </a:lnSpc>
            </a:pPr>
            <a:r>
              <a:rPr lang="en-US" altLang="ja-JP" sz="2000" dirty="0">
                <a:ea typeface="ＭＳ Ｐゴシック" panose="020B0600070205080204" pitchFamily="34" charset="-128"/>
              </a:rPr>
              <a:t>A database of texts with their corresponding categories</a:t>
            </a:r>
          </a:p>
          <a:p>
            <a:pPr>
              <a:lnSpc>
                <a:spcPct val="90000"/>
              </a:lnSpc>
            </a:pPr>
            <a:endParaRPr lang="en-US" altLang="ja-JP" sz="2000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 smtClean="0">
                <a:ea typeface="ＭＳ Ｐゴシック" panose="020B0600070205080204" pitchFamily="34" charset="-128"/>
              </a:rPr>
              <a:t>How </a:t>
            </a:r>
            <a:r>
              <a:rPr lang="en-US" altLang="ja-JP" sz="2000" dirty="0">
                <a:ea typeface="ＭＳ Ｐゴシック" panose="020B0600070205080204" pitchFamily="34" charset="-128"/>
              </a:rPr>
              <a:t>about </a:t>
            </a:r>
            <a:r>
              <a:rPr lang="en-US" altLang="zh-CN" sz="2000" dirty="0">
                <a:ea typeface="SimSun" panose="02010600030101010101" pitchFamily="2" charset="-122"/>
              </a:rPr>
              <a:t>Disease Diagnosis?</a:t>
            </a:r>
          </a:p>
          <a:p>
            <a:pPr>
              <a:lnSpc>
                <a:spcPct val="90000"/>
              </a:lnSpc>
            </a:pPr>
            <a:r>
              <a:rPr lang="en-US" altLang="ja-JP" sz="2000" dirty="0">
                <a:ea typeface="SimSun" panose="02010600030101010101" pitchFamily="2" charset="-122"/>
              </a:rPr>
              <a:t>How about Chess Playing?</a:t>
            </a:r>
          </a:p>
        </p:txBody>
      </p:sp>
    </p:spTree>
    <p:extLst>
      <p:ext uri="{BB962C8B-B14F-4D97-AF65-F5344CB8AC3E}">
        <p14:creationId xmlns:p14="http://schemas.microsoft.com/office/powerpoint/2010/main" val="3016451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35952" y="243534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Example 1: Text Classification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722255" y="4436703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 Text classifier</a:t>
            </a:r>
            <a:endParaRPr lang="en-US" altLang="zh-CN" sz="2000" dirty="0"/>
          </a:p>
        </p:txBody>
      </p:sp>
      <p:sp>
        <p:nvSpPr>
          <p:cNvPr id="273412" name="Line 4"/>
          <p:cNvSpPr>
            <a:spLocks noChangeShapeType="1"/>
          </p:cNvSpPr>
          <p:nvPr/>
        </p:nvSpPr>
        <p:spPr bwMode="auto">
          <a:xfrm flipV="1">
            <a:off x="2350655" y="4998532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677334" y="4815175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New text file</a:t>
            </a:r>
          </a:p>
        </p:txBody>
      </p:sp>
      <p:sp>
        <p:nvSpPr>
          <p:cNvPr id="273414" name="Text Box 6"/>
          <p:cNvSpPr txBox="1">
            <a:spLocks noChangeArrowheads="1"/>
          </p:cNvSpPr>
          <p:nvPr/>
        </p:nvSpPr>
        <p:spPr bwMode="auto">
          <a:xfrm>
            <a:off x="6913419" y="4641491"/>
            <a:ext cx="1676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class</a:t>
            </a:r>
          </a:p>
        </p:txBody>
      </p:sp>
      <p:sp>
        <p:nvSpPr>
          <p:cNvPr id="273415" name="Text Box 7"/>
          <p:cNvSpPr txBox="1">
            <a:spLocks noChangeArrowheads="1"/>
          </p:cNvSpPr>
          <p:nvPr/>
        </p:nvSpPr>
        <p:spPr bwMode="auto">
          <a:xfrm>
            <a:off x="3303155" y="1485104"/>
            <a:ext cx="2667000" cy="16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Classified text files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Text file 1         trade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Text file 2</a:t>
            </a:r>
            <a:r>
              <a:rPr lang="en-US" altLang="zh-CN" sz="2000" dirty="0"/>
              <a:t>        </a:t>
            </a:r>
            <a:r>
              <a:rPr lang="en-US" altLang="zh-CN" dirty="0"/>
              <a:t>ship</a:t>
            </a:r>
          </a:p>
          <a:p>
            <a:pPr>
              <a:spcBef>
                <a:spcPct val="50000"/>
              </a:spcBef>
            </a:pPr>
            <a:r>
              <a:rPr lang="en-US" altLang="zh-CN" sz="2000" dirty="0"/>
              <a:t>…                     …</a:t>
            </a:r>
          </a:p>
        </p:txBody>
      </p:sp>
      <p:sp>
        <p:nvSpPr>
          <p:cNvPr id="273416" name="Line 8"/>
          <p:cNvSpPr>
            <a:spLocks noChangeShapeType="1"/>
          </p:cNvSpPr>
          <p:nvPr/>
        </p:nvSpPr>
        <p:spPr bwMode="auto">
          <a:xfrm>
            <a:off x="4491182" y="3109914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3417" name="Text Box 9"/>
          <p:cNvSpPr txBox="1">
            <a:spLocks noChangeArrowheads="1"/>
          </p:cNvSpPr>
          <p:nvPr/>
        </p:nvSpPr>
        <p:spPr bwMode="auto">
          <a:xfrm>
            <a:off x="4290291" y="3567508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Training</a:t>
            </a:r>
          </a:p>
        </p:txBody>
      </p:sp>
      <p:sp>
        <p:nvSpPr>
          <p:cNvPr id="273418" name="Line 10"/>
          <p:cNvSpPr>
            <a:spLocks noChangeShapeType="1"/>
          </p:cNvSpPr>
          <p:nvPr/>
        </p:nvSpPr>
        <p:spPr bwMode="auto">
          <a:xfrm flipV="1">
            <a:off x="5541819" y="4932507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7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animBg="1" autoUpdateAnimBg="0"/>
      <p:bldP spid="273413" grpId="0" autoUpdateAnimBg="0"/>
      <p:bldP spid="273414" grpId="0" autoUpdateAnimBg="0"/>
      <p:bldP spid="273415" grpId="0" autoUpdateAnimBg="0"/>
      <p:bldP spid="27341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altLang="en-US" b="1" dirty="0">
                <a:solidFill>
                  <a:schemeClr val="accent2"/>
                </a:solidFill>
              </a:rPr>
              <a:t>Now think about teaching this to</a:t>
            </a:r>
            <a:br>
              <a:rPr lang="en-IN" altLang="en-US" b="1" dirty="0">
                <a:solidFill>
                  <a:schemeClr val="accent2"/>
                </a:solidFill>
              </a:rPr>
            </a:br>
            <a:r>
              <a:rPr lang="en-IN" altLang="en-US" b="1" dirty="0">
                <a:solidFill>
                  <a:schemeClr val="accent2"/>
                </a:solidFill>
              </a:rPr>
              <a:t> a computer</a:t>
            </a:r>
          </a:p>
        </p:txBody>
      </p:sp>
      <p:pic>
        <p:nvPicPr>
          <p:cNvPr id="3" name="Content Placeholder 2" descr="Screenshot 2018-04-01 00.11.5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980" y="2221865"/>
            <a:ext cx="7374890" cy="38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6788" y="348457"/>
            <a:ext cx="8596668" cy="1320800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Example 2: Disease Diagnosis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191000" y="4221957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/>
              <a:t>Disease classifier</a:t>
            </a:r>
            <a:endParaRPr lang="en-US" altLang="zh-CN" sz="2000"/>
          </a:p>
        </p:txBody>
      </p:sp>
      <p:sp>
        <p:nvSpPr>
          <p:cNvPr id="275460" name="Line 4"/>
          <p:cNvSpPr>
            <a:spLocks noChangeShapeType="1"/>
          </p:cNvSpPr>
          <p:nvPr/>
        </p:nvSpPr>
        <p:spPr bwMode="auto">
          <a:xfrm flipV="1">
            <a:off x="2819400" y="4782345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1109133" y="4370966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New patient’s data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7349067" y="4472782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Presence or absence</a:t>
            </a:r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3352800" y="1404938"/>
            <a:ext cx="3429000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Database of medical records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Patient 1’s data        Absence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Patient 2’s data        Presence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en-US" altLang="zh-CN" sz="2000" dirty="0"/>
              <a:t>…                           …</a:t>
            </a:r>
          </a:p>
        </p:txBody>
      </p:sp>
      <p:sp>
        <p:nvSpPr>
          <p:cNvPr id="275464" name="Line 8"/>
          <p:cNvSpPr>
            <a:spLocks noChangeShapeType="1"/>
          </p:cNvSpPr>
          <p:nvPr/>
        </p:nvSpPr>
        <p:spPr bwMode="auto">
          <a:xfrm>
            <a:off x="5032664" y="2926557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4715163" y="3310047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Training</a:t>
            </a:r>
          </a:p>
        </p:txBody>
      </p:sp>
      <p:sp>
        <p:nvSpPr>
          <p:cNvPr id="275466" name="Line 10"/>
          <p:cNvSpPr>
            <a:spLocks noChangeShapeType="1"/>
          </p:cNvSpPr>
          <p:nvPr/>
        </p:nvSpPr>
        <p:spPr bwMode="auto">
          <a:xfrm>
            <a:off x="6019800" y="4779169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078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animBg="1" autoUpdateAnimBg="0"/>
      <p:bldP spid="275461" grpId="0" autoUpdateAnimBg="0"/>
      <p:bldP spid="275462" grpId="0" autoUpdateAnimBg="0"/>
      <p:bldP spid="275463" grpId="0" autoUpdateAnimBg="0"/>
      <p:bldP spid="27546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080" y="328615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Example 3: Chess Playing</a:t>
            </a:r>
          </a:p>
        </p:txBody>
      </p:sp>
      <p:sp>
        <p:nvSpPr>
          <p:cNvPr id="277507" name="Text Box 3"/>
          <p:cNvSpPr txBox="1">
            <a:spLocks noChangeArrowheads="1"/>
          </p:cNvSpPr>
          <p:nvPr/>
        </p:nvSpPr>
        <p:spPr bwMode="auto">
          <a:xfrm>
            <a:off x="4167909" y="4086226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Strategy of Searching and Evaluating</a:t>
            </a:r>
            <a:endParaRPr lang="en-US" altLang="zh-CN" sz="2000" dirty="0"/>
          </a:p>
        </p:txBody>
      </p:sp>
      <p:sp>
        <p:nvSpPr>
          <p:cNvPr id="277508" name="Line 4"/>
          <p:cNvSpPr>
            <a:spLocks noChangeShapeType="1"/>
          </p:cNvSpPr>
          <p:nvPr/>
        </p:nvSpPr>
        <p:spPr bwMode="auto">
          <a:xfrm flipV="1">
            <a:off x="2796309" y="4633913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1191491" y="4038601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New matrix representing the current board</a:t>
            </a:r>
          </a:p>
        </p:txBody>
      </p:sp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7128164" y="4436268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Best move</a:t>
            </a:r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3429000" y="1205709"/>
            <a:ext cx="3048000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/>
              <a:t>Games played: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Game 1’s move list    Win</a:t>
            </a:r>
          </a:p>
          <a:p>
            <a:pPr>
              <a:spcBef>
                <a:spcPct val="50000"/>
              </a:spcBef>
            </a:pPr>
            <a:r>
              <a:rPr lang="en-US" altLang="zh-CN" dirty="0"/>
              <a:t>Game 2’s move list    Lose</a:t>
            </a:r>
          </a:p>
          <a:p>
            <a:pPr>
              <a:spcBef>
                <a:spcPct val="50000"/>
              </a:spcBef>
            </a:pPr>
            <a:r>
              <a:rPr lang="en-US" altLang="zh-CN" sz="2000" dirty="0"/>
              <a:t>…                           …</a:t>
            </a:r>
          </a:p>
        </p:txBody>
      </p:sp>
      <p:sp>
        <p:nvSpPr>
          <p:cNvPr id="277512" name="Line 8"/>
          <p:cNvSpPr>
            <a:spLocks noChangeShapeType="1"/>
          </p:cNvSpPr>
          <p:nvPr/>
        </p:nvSpPr>
        <p:spPr bwMode="auto">
          <a:xfrm>
            <a:off x="4876800" y="2743201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7513" name="Text Box 9"/>
          <p:cNvSpPr txBox="1">
            <a:spLocks noChangeArrowheads="1"/>
          </p:cNvSpPr>
          <p:nvPr/>
        </p:nvSpPr>
        <p:spPr bwMode="auto">
          <a:xfrm>
            <a:off x="4539672" y="3142314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/>
              <a:t>Training</a:t>
            </a:r>
          </a:p>
        </p:txBody>
      </p:sp>
      <p:sp>
        <p:nvSpPr>
          <p:cNvPr id="277514" name="Line 10"/>
          <p:cNvSpPr>
            <a:spLocks noChangeShapeType="1"/>
          </p:cNvSpPr>
          <p:nvPr/>
        </p:nvSpPr>
        <p:spPr bwMode="auto">
          <a:xfrm>
            <a:off x="5996709" y="4619625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87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animBg="1" autoUpdateAnimBg="0"/>
      <p:bldP spid="277509" grpId="0" autoUpdateAnimBg="0"/>
      <p:bldP spid="277510" grpId="0" autoUpdateAnimBg="0"/>
      <p:bldP spid="277511" grpId="0" autoUpdateAnimBg="0"/>
      <p:bldP spid="27751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524799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Why Machine Learning Is Possible?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550324"/>
            <a:ext cx="7772400" cy="4491038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ea typeface="ＭＳ Ｐゴシック" panose="020B0600070205080204" pitchFamily="34" charset="-128"/>
              </a:rPr>
              <a:t>Mass Storage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More data available</a:t>
            </a:r>
          </a:p>
          <a:p>
            <a:endParaRPr lang="en-US" altLang="ja-JP" sz="2400" dirty="0" smtClean="0">
              <a:ea typeface="ＭＳ Ｐゴシック" panose="020B0600070205080204" pitchFamily="34" charset="-128"/>
            </a:endParaRPr>
          </a:p>
          <a:p>
            <a:r>
              <a:rPr lang="en-US" altLang="ja-JP" sz="2400" dirty="0" smtClean="0">
                <a:ea typeface="ＭＳ Ｐゴシック" panose="020B0600070205080204" pitchFamily="34" charset="-128"/>
              </a:rPr>
              <a:t>Higher </a:t>
            </a:r>
            <a:r>
              <a:rPr lang="en-US" altLang="ja-JP" sz="2400" dirty="0">
                <a:ea typeface="ＭＳ Ｐゴシック" panose="020B0600070205080204" pitchFamily="34" charset="-128"/>
              </a:rPr>
              <a:t>Performance of Computer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Larger memory in handling the data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Greater computational power for calculating and even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2103299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807" y="415637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Advantages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243" y="1550324"/>
            <a:ext cx="7772400" cy="4491038"/>
          </a:xfrm>
        </p:spPr>
        <p:txBody>
          <a:bodyPr/>
          <a:lstStyle/>
          <a:p>
            <a:r>
              <a:rPr lang="en-US" altLang="ja-JP" sz="2400" dirty="0">
                <a:ea typeface="ＭＳ Ｐゴシック" panose="020B0600070205080204" pitchFamily="34" charset="-128"/>
              </a:rPr>
              <a:t>Alleviate Knowledge Acquisition Bottleneck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Does not require knowledge engineers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Scalable in constructing knowledge base</a:t>
            </a:r>
          </a:p>
          <a:p>
            <a:endParaRPr lang="en-US" altLang="ja-JP" sz="2400" dirty="0" smtClean="0">
              <a:ea typeface="ＭＳ Ｐゴシック" panose="020B0600070205080204" pitchFamily="34" charset="-128"/>
            </a:endParaRPr>
          </a:p>
          <a:p>
            <a:r>
              <a:rPr lang="en-US" altLang="ja-JP" sz="2400" dirty="0" smtClean="0">
                <a:ea typeface="ＭＳ Ｐゴシック" panose="020B0600070205080204" pitchFamily="34" charset="-128"/>
              </a:rPr>
              <a:t>Adaptive</a:t>
            </a:r>
            <a:endParaRPr lang="en-US" altLang="ja-JP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Adaptive to the changing conditions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Easy in migrating to new domains</a:t>
            </a:r>
          </a:p>
          <a:p>
            <a:pPr lvl="1"/>
            <a:endParaRPr lang="en-US" altLang="ja-JP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878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116" y="517236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Success of Machine Learning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116" y="1499524"/>
            <a:ext cx="77724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Almost All the Learning Algorithms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Text classification (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Dumais</a:t>
            </a:r>
            <a:r>
              <a:rPr lang="en-US" altLang="ja-JP" sz="2400" dirty="0">
                <a:ea typeface="ＭＳ Ｐゴシック" panose="020B0600070205080204" pitchFamily="34" charset="-128"/>
              </a:rPr>
              <a:t> et al. 1998)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Gene or protein classification optionally with feature engineering (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Bhaskar</a:t>
            </a:r>
            <a:r>
              <a:rPr lang="en-US" altLang="ja-JP" sz="2400" dirty="0">
                <a:ea typeface="ＭＳ Ｐゴシック" panose="020B0600070205080204" pitchFamily="34" charset="-128"/>
              </a:rPr>
              <a:t> et al. 2006)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Reinforcement Learning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Backgammon (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Tesauro</a:t>
            </a:r>
            <a:r>
              <a:rPr lang="en-US" altLang="ja-JP" sz="2400" dirty="0">
                <a:ea typeface="ＭＳ Ｐゴシック" panose="020B0600070205080204" pitchFamily="34" charset="-128"/>
              </a:rPr>
              <a:t> 1995)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Learning of Sequence Labeling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Speech recognition (Lee 1989)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Part-of-speech tagging (Church 1988</a:t>
            </a:r>
            <a:r>
              <a:rPr lang="en-US" altLang="ja-JP" sz="2400" dirty="0" smtClean="0">
                <a:ea typeface="ＭＳ Ｐゴシック" panose="020B0600070205080204" pitchFamily="34" charset="-128"/>
              </a:rPr>
              <a:t>)</a:t>
            </a:r>
            <a:endParaRPr lang="en-US" altLang="ja-JP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400" dirty="0" smtClean="0">
                <a:ea typeface="ＭＳ Ｐゴシック" panose="020B0600070205080204" pitchFamily="34" charset="-128"/>
              </a:rPr>
              <a:t>Computer Vision</a:t>
            </a:r>
            <a:endParaRPr lang="en-US" altLang="ja-JP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072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7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378691"/>
            <a:ext cx="8596668" cy="1320800"/>
          </a:xfrm>
        </p:spPr>
        <p:txBody>
          <a:bodyPr/>
          <a:lstStyle/>
          <a:p>
            <a:r>
              <a:rPr lang="en-US" altLang="zh-CN" dirty="0" smtClean="0">
                <a:ea typeface="SimSun" panose="02010600030101010101" pitchFamily="2" charset="-122"/>
              </a:rPr>
              <a:t>Machine Learning Problems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309" y="1420090"/>
            <a:ext cx="8074891" cy="47590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Choosing the Training Experience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Sometimes straightforward</a:t>
            </a:r>
          </a:p>
          <a:p>
            <a:pPr lvl="2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Text classification, disease diagnosis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Sometimes not so straightforward</a:t>
            </a:r>
          </a:p>
          <a:p>
            <a:pPr lvl="2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Chess playing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Other Attributes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How the training experience is controlled by the learner?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How the training experience represents the situations in which the performance of the program is measured?</a:t>
            </a:r>
          </a:p>
        </p:txBody>
      </p:sp>
    </p:spTree>
    <p:extLst>
      <p:ext uri="{BB962C8B-B14F-4D97-AF65-F5344CB8AC3E}">
        <p14:creationId xmlns:p14="http://schemas.microsoft.com/office/powerpoint/2010/main" val="2885033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Choosing the Target Function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418" y="1661781"/>
            <a:ext cx="7924800" cy="464820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ea typeface="ＭＳ Ｐゴシック" panose="020B0600070205080204" pitchFamily="34" charset="-128"/>
              </a:rPr>
              <a:t>Choosing the Target Function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What type of knowledge will be learned?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How it will be used by the program?</a:t>
            </a:r>
          </a:p>
          <a:p>
            <a:r>
              <a:rPr lang="en-US" altLang="ja-JP" sz="2400" dirty="0">
                <a:ea typeface="ＭＳ Ｐゴシック" panose="020B0600070205080204" pitchFamily="34" charset="-128"/>
              </a:rPr>
              <a:t>Reducing the Learning Problem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From the problem of improving performance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P</a:t>
            </a:r>
            <a:r>
              <a:rPr lang="en-US" altLang="ja-JP" sz="2400" dirty="0">
                <a:ea typeface="ＭＳ Ｐゴシック" panose="020B0600070205080204" pitchFamily="34" charset="-128"/>
              </a:rPr>
              <a:t> at task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</a:t>
            </a:r>
            <a:r>
              <a:rPr lang="en-US" altLang="ja-JP" sz="2400" dirty="0">
                <a:ea typeface="ＭＳ Ｐゴシック" panose="020B0600070205080204" pitchFamily="34" charset="-128"/>
              </a:rPr>
              <a:t> with experience </a:t>
            </a:r>
            <a:r>
              <a:rPr lang="en-US" altLang="ja-JP" sz="24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To the problem of learning some particular target functions</a:t>
            </a:r>
          </a:p>
        </p:txBody>
      </p:sp>
    </p:spTree>
    <p:extLst>
      <p:ext uri="{BB962C8B-B14F-4D97-AF65-F5344CB8AC3E}">
        <p14:creationId xmlns:p14="http://schemas.microsoft.com/office/powerpoint/2010/main" val="208065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1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3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Solving Real World Problems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055" y="1632527"/>
            <a:ext cx="7772400" cy="44910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What Is the Input?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Features representing the real world data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What Is the Output?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Predictions or decisions to be made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What Is the Intelligent Program?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Types of classifiers, value functions, etc.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How to Learn from experience?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23173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0454" y="443346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Feature Engineering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145" y="1484746"/>
            <a:ext cx="7772400" cy="4491038"/>
          </a:xfrm>
        </p:spPr>
        <p:txBody>
          <a:bodyPr>
            <a:normAutofit lnSpcReduction="10000"/>
          </a:bodyPr>
          <a:lstStyle/>
          <a:p>
            <a:r>
              <a:rPr lang="en-US" altLang="ja-JP" sz="2800" dirty="0">
                <a:ea typeface="ＭＳ Ｐゴシック" panose="020B0600070205080204" pitchFamily="34" charset="-128"/>
              </a:rPr>
              <a:t>Representation of the Real World Data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Features: data’s attributes which may be useful in prediction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Feature Transformation and Selection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Select a subset of the features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Construct new features, e.g.</a:t>
            </a:r>
          </a:p>
          <a:p>
            <a:pPr lvl="2"/>
            <a:r>
              <a:rPr lang="en-US" altLang="zh-CN" sz="2000" dirty="0">
                <a:ea typeface="SimSun" panose="02010600030101010101" pitchFamily="2" charset="-122"/>
              </a:rPr>
              <a:t>Discretization of real value features</a:t>
            </a:r>
          </a:p>
          <a:p>
            <a:pPr lvl="2"/>
            <a:r>
              <a:rPr lang="en-US" altLang="zh-CN" sz="2000" dirty="0">
                <a:ea typeface="SimSun" panose="02010600030101010101" pitchFamily="2" charset="-122"/>
              </a:rPr>
              <a:t>Combinations of existing features</a:t>
            </a:r>
          </a:p>
          <a:p>
            <a:r>
              <a:rPr lang="en-US" altLang="zh-CN" sz="2800" dirty="0">
                <a:ea typeface="SimSun" panose="02010600030101010101" pitchFamily="2" charset="-122"/>
              </a:rPr>
              <a:t>Post Processing to Fit the Classifier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Does not change the nature</a:t>
            </a:r>
          </a:p>
        </p:txBody>
      </p:sp>
    </p:spTree>
    <p:extLst>
      <p:ext uri="{BB962C8B-B14F-4D97-AF65-F5344CB8AC3E}">
        <p14:creationId xmlns:p14="http://schemas.microsoft.com/office/powerpoint/2010/main" val="1223786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9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9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2752" y="524799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Intelligent Programs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945" y="1550324"/>
            <a:ext cx="7772400" cy="44910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Value Functions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Input: features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Output: value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Classifiers (Most Commonly Used)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Input: features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Output: a single decision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Sequence Labeling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Input: sequence of features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Output: sequence of decisions</a:t>
            </a:r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948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1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altLang="en-US" sz="6600" dirty="0"/>
              <a:t>So </a:t>
            </a:r>
            <a:br>
              <a:rPr lang="en-IN" altLang="en-US" sz="6600" dirty="0"/>
            </a:br>
            <a:r>
              <a:rPr lang="en-IN" altLang="en-US" sz="6600" dirty="0"/>
              <a:t>what is </a:t>
            </a:r>
            <a:br>
              <a:rPr lang="en-IN" altLang="en-US" sz="6600" dirty="0"/>
            </a:br>
            <a:r>
              <a:rPr lang="en-IN" altLang="en-US" sz="6600" dirty="0"/>
              <a:t>Machine learning ?</a:t>
            </a:r>
          </a:p>
        </p:txBody>
      </p:sp>
    </p:spTree>
    <p:extLst>
      <p:ext uri="{BB962C8B-B14F-4D97-AF65-F5344CB8AC3E}">
        <p14:creationId xmlns:p14="http://schemas.microsoft.com/office/powerpoint/2010/main" val="38905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Examples of Value Functions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629570"/>
            <a:ext cx="7772400" cy="167640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ea typeface="ＭＳ Ｐゴシック" panose="020B0600070205080204" pitchFamily="34" charset="-128"/>
              </a:rPr>
              <a:t>Linear Regression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Input: feature vectors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Output:</a:t>
            </a:r>
          </a:p>
        </p:txBody>
      </p:sp>
      <p:graphicFrame>
        <p:nvGraphicFramePr>
          <p:cNvPr id="2355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861672"/>
              </p:ext>
            </p:extLst>
          </p:nvPr>
        </p:nvGraphicFramePr>
        <p:xfrm>
          <a:off x="4975668" y="1901990"/>
          <a:ext cx="210978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4" imgW="990360" imgH="203040" progId="Equation.3">
                  <p:embed/>
                </p:oleObj>
              </mc:Choice>
              <mc:Fallback>
                <p:oleObj name="Equation" r:id="rId4" imgW="990360" imgH="203040" progId="Equation.3">
                  <p:embed/>
                  <p:pic>
                    <p:nvPicPr>
                      <p:cNvPr id="2355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668" y="1901990"/>
                        <a:ext cx="210978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8746"/>
              </p:ext>
            </p:extLst>
          </p:nvPr>
        </p:nvGraphicFramePr>
        <p:xfrm>
          <a:off x="4961996" y="2319340"/>
          <a:ext cx="3487738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6" imgW="1638000" imgH="393480" progId="Equation.3">
                  <p:embed/>
                </p:oleObj>
              </mc:Choice>
              <mc:Fallback>
                <p:oleObj name="Equation" r:id="rId6" imgW="1638000" imgH="393480" progId="Equation.3">
                  <p:embed/>
                  <p:pic>
                    <p:nvPicPr>
                      <p:cNvPr id="2355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1996" y="2319340"/>
                        <a:ext cx="3487738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045059"/>
              </p:ext>
            </p:extLst>
          </p:nvPr>
        </p:nvGraphicFramePr>
        <p:xfrm>
          <a:off x="6030561" y="3932307"/>
          <a:ext cx="210978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8" imgW="990360" imgH="203040" progId="Equation.3">
                  <p:embed/>
                </p:oleObj>
              </mc:Choice>
              <mc:Fallback>
                <p:oleObj name="Equation" r:id="rId8" imgW="990360" imgH="203040" progId="Equation.3">
                  <p:embed/>
                  <p:pic>
                    <p:nvPicPr>
                      <p:cNvPr id="2355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561" y="3932307"/>
                        <a:ext cx="210978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10697"/>
              </p:ext>
            </p:extLst>
          </p:nvPr>
        </p:nvGraphicFramePr>
        <p:xfrm>
          <a:off x="5916662" y="4406108"/>
          <a:ext cx="21082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9" imgW="990360" imgH="368280" progId="Equation.3">
                  <p:embed/>
                </p:oleObj>
              </mc:Choice>
              <mc:Fallback>
                <p:oleObj name="Equation" r:id="rId9" imgW="990360" imgH="368280" progId="Equation.3">
                  <p:embed/>
                  <p:pic>
                    <p:nvPicPr>
                      <p:cNvPr id="2355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62" y="4406108"/>
                        <a:ext cx="21082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30" name="Rectangle 10"/>
          <p:cNvSpPr>
            <a:spLocks noChangeArrowheads="1"/>
          </p:cNvSpPr>
          <p:nvPr/>
        </p:nvSpPr>
        <p:spPr bwMode="auto">
          <a:xfrm>
            <a:off x="907473" y="3410745"/>
            <a:ext cx="777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Trebuchet MS (Body)"/>
                <a:ea typeface="ＭＳ Ｐゴシック" panose="020B0600070205080204" pitchFamily="34" charset="-128"/>
              </a:rPr>
              <a:t>Logistic Regression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Trebuchet MS (Body)"/>
                <a:ea typeface="ＭＳ Ｐゴシック" panose="020B0600070205080204" pitchFamily="34" charset="-128"/>
              </a:rPr>
              <a:t>Input: feature vectors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ja-JP" sz="2800" dirty="0">
                <a:latin typeface="Trebuchet MS (Body)"/>
                <a:ea typeface="ＭＳ Ｐゴシック" panose="020B0600070205080204" pitchFamily="34" charset="-128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8459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3" grpId="0" autoUpdateAnimBg="0"/>
      <p:bldP spid="23553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Examples of Classifiers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541464"/>
            <a:ext cx="7772400" cy="1676400"/>
          </a:xfrm>
        </p:spPr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Linear Classifier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Input: feature vectors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Output:</a:t>
            </a:r>
          </a:p>
        </p:txBody>
      </p:sp>
      <p:graphicFrame>
        <p:nvGraphicFramePr>
          <p:cNvPr id="2375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5124"/>
              </p:ext>
            </p:extLst>
          </p:nvPr>
        </p:nvGraphicFramePr>
        <p:xfrm>
          <a:off x="4690775" y="1891507"/>
          <a:ext cx="210978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4" imgW="990360" imgH="203040" progId="Equation.3">
                  <p:embed/>
                </p:oleObj>
              </mc:Choice>
              <mc:Fallback>
                <p:oleObj name="Equation" r:id="rId4" imgW="990360" imgH="203040" progId="Equation.3">
                  <p:embed/>
                  <p:pic>
                    <p:nvPicPr>
                      <p:cNvPr id="2375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775" y="1891507"/>
                        <a:ext cx="210978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649655"/>
              </p:ext>
            </p:extLst>
          </p:nvPr>
        </p:nvGraphicFramePr>
        <p:xfrm>
          <a:off x="4406900" y="2162175"/>
          <a:ext cx="489426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6" imgW="2298600" imgH="431640" progId="Equation.3">
                  <p:embed/>
                </p:oleObj>
              </mc:Choice>
              <mc:Fallback>
                <p:oleObj name="Equation" r:id="rId6" imgW="2298600" imgH="431640" progId="Equation.3">
                  <p:embed/>
                  <p:pic>
                    <p:nvPicPr>
                      <p:cNvPr id="2375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2162175"/>
                        <a:ext cx="489426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79" name="Rectangle 11"/>
          <p:cNvSpPr>
            <a:spLocks noChangeArrowheads="1"/>
          </p:cNvSpPr>
          <p:nvPr/>
        </p:nvSpPr>
        <p:spPr bwMode="auto">
          <a:xfrm>
            <a:off x="563034" y="3180687"/>
            <a:ext cx="8001000" cy="304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Rule Classifier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Decision tree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A tree with nodes representing condition testing and leaves representing classes</a:t>
            </a:r>
            <a:endParaRPr lang="en-US" altLang="ja-JP" sz="2400" i="1" dirty="0">
              <a:latin typeface="Trebuchet MS (Body)"/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Decision list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If condition 1 then class 1 </a:t>
            </a:r>
            <a:r>
              <a:rPr lang="en-US" altLang="ja-JP" sz="2400" dirty="0" err="1">
                <a:latin typeface="Trebuchet MS (Body)"/>
                <a:ea typeface="ＭＳ Ｐゴシック" panose="020B0600070205080204" pitchFamily="34" charset="-128"/>
              </a:rPr>
              <a:t>elseif</a:t>
            </a: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 condition 2 then class 2 </a:t>
            </a:r>
            <a:r>
              <a:rPr lang="en-US" altLang="ja-JP" sz="2400" dirty="0" err="1">
                <a:latin typeface="Trebuchet MS (Body)"/>
                <a:ea typeface="ＭＳ Ｐゴシック" panose="020B0600070205080204" pitchFamily="34" charset="-128"/>
              </a:rPr>
              <a:t>elseif</a:t>
            </a:r>
            <a:r>
              <a:rPr lang="en-US" altLang="ja-JP" sz="2400" dirty="0">
                <a:latin typeface="Trebuchet MS (Body)"/>
                <a:ea typeface="ＭＳ Ｐゴシック" panose="020B0600070205080204" pitchFamily="34" charset="-128"/>
              </a:rPr>
              <a:t> ….</a:t>
            </a:r>
          </a:p>
        </p:txBody>
      </p:sp>
    </p:spTree>
    <p:extLst>
      <p:ext uri="{BB962C8B-B14F-4D97-AF65-F5344CB8AC3E}">
        <p14:creationId xmlns:p14="http://schemas.microsoft.com/office/powerpoint/2010/main" val="2289785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7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7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7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7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7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autoUpdateAnimBg="0"/>
      <p:bldP spid="23757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15109" y="424872"/>
            <a:ext cx="8596668" cy="1320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Examples of Learning Algorithms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5109" y="1521691"/>
            <a:ext cx="8001000" cy="44910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Parametric Functions or Classifiers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Given parameters of the functions or classifier, e.g.</a:t>
            </a:r>
          </a:p>
          <a:p>
            <a:pPr lvl="2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Linear functions or classifiers: </a:t>
            </a:r>
            <a:r>
              <a:rPr lang="en-US" altLang="ja-JP" b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w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b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Estimating the parameters, e.g.</a:t>
            </a:r>
          </a:p>
          <a:p>
            <a:pPr lvl="2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Loss function optimization</a:t>
            </a:r>
          </a:p>
          <a:p>
            <a:pPr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Rule Learning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Condition construction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Rules induction using divide-and-conquer</a:t>
            </a:r>
          </a:p>
        </p:txBody>
      </p:sp>
    </p:spTree>
    <p:extLst>
      <p:ext uri="{BB962C8B-B14F-4D97-AF65-F5344CB8AC3E}">
        <p14:creationId xmlns:p14="http://schemas.microsoft.com/office/powerpoint/2010/main" val="1579072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1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1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1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7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435" y="501939"/>
            <a:ext cx="7772400" cy="1190625"/>
          </a:xfrm>
        </p:spPr>
        <p:txBody>
          <a:bodyPr/>
          <a:lstStyle/>
          <a:p>
            <a:r>
              <a:rPr lang="en-US" altLang="en-US" b="1" dirty="0">
                <a:solidFill>
                  <a:srgbClr val="000066"/>
                </a:solidFill>
                <a:latin typeface="Comic Sans MS" panose="030F0702030302020204" pitchFamily="66" charset="0"/>
              </a:rPr>
              <a:t>Some Real life applications</a:t>
            </a:r>
            <a:endParaRPr lang="en-GB" altLang="en-US" b="1" dirty="0">
              <a:solidFill>
                <a:srgbClr val="000066"/>
              </a:solidFill>
              <a:latin typeface="Comic Sans MS" panose="030F0702030302020204" pitchFamily="66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072" y="1828800"/>
            <a:ext cx="7451437" cy="3223491"/>
          </a:xfrm>
        </p:spPr>
        <p:txBody>
          <a:bodyPr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altLang="en-US" sz="2400" dirty="0"/>
              <a:t>Systems Biology – Gene expression microarray data:</a:t>
            </a:r>
          </a:p>
          <a:p>
            <a:pPr algn="l" rtl="0">
              <a:lnSpc>
                <a:spcPct val="80000"/>
              </a:lnSpc>
            </a:pPr>
            <a:r>
              <a:rPr lang="en-US" altLang="en-US" sz="2400" dirty="0"/>
              <a:t>Text categorization: spam detection</a:t>
            </a:r>
          </a:p>
          <a:p>
            <a:pPr algn="l" rtl="0">
              <a:lnSpc>
                <a:spcPct val="80000"/>
              </a:lnSpc>
            </a:pPr>
            <a:r>
              <a:rPr lang="en-US" altLang="en-US" sz="2400" dirty="0"/>
              <a:t>Face detection: Signature recognition: Customer discovery</a:t>
            </a:r>
          </a:p>
          <a:p>
            <a:pPr algn="l" rtl="0">
              <a:lnSpc>
                <a:spcPct val="80000"/>
              </a:lnSpc>
            </a:pPr>
            <a:r>
              <a:rPr lang="en-US" altLang="en-US" sz="2400" dirty="0"/>
              <a:t> Medicine: Predict if a patient has heart ischemia by a spectral analysis of his/her ECG. </a:t>
            </a:r>
            <a:endParaRPr lang="en-US" altLang="en-US" sz="2400" b="1" baseline="30000" dirty="0"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pPr lvl="1" algn="l" rtl="0">
              <a:lnSpc>
                <a:spcPct val="80000"/>
              </a:lnSpc>
              <a:buFontTx/>
              <a:buNone/>
            </a:pPr>
            <a:endParaRPr lang="en-US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00026"/>
            <a:ext cx="7772400" cy="1190625"/>
          </a:xfrm>
        </p:spPr>
        <p:txBody>
          <a:bodyPr/>
          <a:lstStyle/>
          <a:p>
            <a:r>
              <a:rPr lang="en-US" altLang="en-US" dirty="0">
                <a:solidFill>
                  <a:srgbClr val="000066"/>
                </a:solidFill>
                <a:latin typeface="Comic Sans MS" panose="030F0702030302020204" pitchFamily="66" charset="0"/>
              </a:rPr>
              <a:t>Microarray data</a:t>
            </a:r>
            <a:endParaRPr lang="en-GB" altLang="en-US" dirty="0">
              <a:solidFill>
                <a:srgbClr val="000066"/>
              </a:solidFill>
              <a:latin typeface="Comic Sans MS" panose="030F0702030302020204" pitchFamily="66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163" y="1423557"/>
            <a:ext cx="4318000" cy="4157662"/>
          </a:xfrm>
        </p:spPr>
        <p:txBody>
          <a:bodyPr/>
          <a:lstStyle/>
          <a:p>
            <a:pPr lvl="1" algn="l" rtl="0">
              <a:lnSpc>
                <a:spcPct val="8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sz="2000" dirty="0"/>
              <a:t>Separate malignant from healthy tissues based on the mRNA expression profile of the tissue.</a:t>
            </a:r>
          </a:p>
        </p:txBody>
      </p:sp>
      <p:pic>
        <p:nvPicPr>
          <p:cNvPr id="54277" name="Picture 5" descr="see cap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63" y="1587500"/>
            <a:ext cx="3890963" cy="39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2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174626"/>
            <a:ext cx="8596668" cy="1320800"/>
          </a:xfrm>
        </p:spPr>
        <p:txBody>
          <a:bodyPr/>
          <a:lstStyle/>
          <a:p>
            <a:r>
              <a:rPr lang="en-US" altLang="en-US" sz="4000" b="1" dirty="0">
                <a:latin typeface="Comic Sans MS" panose="030F0702030302020204" pitchFamily="66" charset="0"/>
              </a:rPr>
              <a:t>Text Categorization </a:t>
            </a:r>
            <a:r>
              <a:rPr lang="en-US" altLang="en-US" sz="4000" dirty="0">
                <a:latin typeface="Comic Sans MS" panose="030F0702030302020204" pitchFamily="66" charset="0"/>
              </a:rPr>
              <a:t>(multi category)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077" y="1560081"/>
            <a:ext cx="8229600" cy="4525963"/>
          </a:xfrm>
        </p:spPr>
        <p:txBody>
          <a:bodyPr/>
          <a:lstStyle/>
          <a:p>
            <a:pPr algn="l" rtl="0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Comic Sans MS" panose="030F0702030302020204" pitchFamily="66" charset="0"/>
              </a:rPr>
              <a:t>Categorize text documents into predefined categories . For example, categorize news into ‘sports’, ‘politics’</a:t>
            </a:r>
            <a:r>
              <a:rPr lang="en-US" altLang="en-US" dirty="0">
                <a:latin typeface="Comic Sans MS" panose="030F0702030302020204" pitchFamily="66" charset="0"/>
              </a:rPr>
              <a:t>, </a:t>
            </a:r>
            <a:r>
              <a:rPr lang="en-US" altLang="en-US" sz="2400" dirty="0">
                <a:latin typeface="Comic Sans MS" panose="030F0702030302020204" pitchFamily="66" charset="0"/>
              </a:rPr>
              <a:t>‘science’, etc.</a:t>
            </a:r>
          </a:p>
          <a:p>
            <a:pPr algn="l" rtl="0">
              <a:lnSpc>
                <a:spcPct val="90000"/>
              </a:lnSpc>
              <a:buFontTx/>
              <a:buNone/>
            </a:pPr>
            <a:endParaRPr lang="en-US" altLang="en-US" sz="2400" dirty="0">
              <a:latin typeface="Comic Sans MS" panose="030F0702030302020204" pitchFamily="66" charset="0"/>
            </a:endParaRPr>
          </a:p>
          <a:p>
            <a:pPr algn="l" rtl="0">
              <a:lnSpc>
                <a:spcPct val="90000"/>
              </a:lnSpc>
              <a:buFontTx/>
              <a:buNone/>
            </a:pPr>
            <a:endParaRPr lang="en-US" altLang="en-US" dirty="0">
              <a:latin typeface="Comic Sans MS" panose="030F0702030302020204" pitchFamily="66" charset="0"/>
            </a:endParaRPr>
          </a:p>
          <a:p>
            <a:pPr algn="l" rtl="0">
              <a:lnSpc>
                <a:spcPct val="90000"/>
              </a:lnSpc>
              <a:buFontTx/>
              <a:buNone/>
            </a:pPr>
            <a:endParaRPr lang="en-US" altLang="en-US" dirty="0">
              <a:latin typeface="Comic Sans MS" panose="030F0702030302020204" pitchFamily="66" charset="0"/>
            </a:endParaRP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mic Sans MS" panose="030F0702030302020204" pitchFamily="66" charset="0"/>
              </a:rPr>
              <a:t> 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mic Sans MS" panose="030F0702030302020204" pitchFamily="66" charset="0"/>
              </a:rPr>
              <a:t>  </a:t>
            </a:r>
          </a:p>
          <a:p>
            <a:pPr algn="l" rtl="0"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omic Sans MS" panose="030F0702030302020204" pitchFamily="66" charset="0"/>
              </a:rPr>
              <a:t>      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362027" y="2590802"/>
            <a:ext cx="6911975" cy="26638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/>
            <a:r>
              <a:rPr lang="en-US" altLang="en-US" sz="2000" b="1" dirty="0"/>
              <a:t>Soft tissue found in T-rex fossil</a:t>
            </a:r>
          </a:p>
          <a:p>
            <a:pPr rtl="0"/>
            <a:r>
              <a:rPr lang="en-US" altLang="en-US" sz="2000" b="1" dirty="0"/>
              <a:t>Find may reveal details about cells and blood vessels of dinosaurs</a:t>
            </a:r>
          </a:p>
          <a:p>
            <a:pPr rtl="0"/>
            <a:r>
              <a:rPr lang="en-US" altLang="en-US" dirty="0"/>
              <a:t>Thursday, March 24, 2005 Posted: 3:14 PM EST</a:t>
            </a:r>
          </a:p>
          <a:p>
            <a:r>
              <a:rPr lang="en-US" altLang="en-US" b="1" dirty="0"/>
              <a:t>WASHINGTON (AP) -- For more than a century, the study of dinosaurs has been limited to fossilized bones. Now, researchers have recovered 70-million-year-old soft tissue, including what may be blood vessels and cells, from a   Tyrannosaurus rex</a:t>
            </a:r>
            <a:r>
              <a:rPr lang="ar-SA" altLang="en-US" b="1" dirty="0"/>
              <a:t>.</a:t>
            </a:r>
            <a:endParaRPr lang="en-US" altLang="en-US" b="1" dirty="0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640014" y="3573464"/>
            <a:ext cx="6911975" cy="1749425"/>
          </a:xfrm>
          <a:prstGeom prst="rect">
            <a:avLst/>
          </a:prstGeom>
          <a:solidFill>
            <a:srgbClr val="BDDE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/>
            <a:r>
              <a:rPr lang="en-US" altLang="en-US" b="1"/>
              <a:t>Health may be concern when giving kids cell phones</a:t>
            </a:r>
            <a:endParaRPr lang="ar-SA" altLang="en-US" b="1"/>
          </a:p>
          <a:p>
            <a:pPr rtl="0"/>
            <a:r>
              <a:rPr lang="en-US" altLang="en-US"/>
              <a:t>Wednesday, March 23, 2005 Posted: 11:14 AM EST</a:t>
            </a:r>
          </a:p>
          <a:p>
            <a:pPr rtl="0"/>
            <a:r>
              <a:rPr lang="en-US" altLang="en-US" b="1"/>
              <a:t>SEATTLE, Washington (AP) -- Parents should think twice before giving in to a middle-schooler's demands for a cell phone, some scientists say, because potential long-term health risks remain unclear.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3071814" y="4271964"/>
            <a:ext cx="6911975" cy="1749425"/>
          </a:xfrm>
          <a:prstGeom prst="rect">
            <a:avLst/>
          </a:prstGeom>
          <a:solidFill>
            <a:srgbClr val="E0C1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/>
            <a:r>
              <a:rPr lang="en-US" altLang="en-US" b="1"/>
              <a:t>Wall Street gears up for jobs</a:t>
            </a:r>
            <a:br>
              <a:rPr lang="en-US" altLang="en-US" b="1"/>
            </a:br>
            <a:r>
              <a:rPr lang="en-US" altLang="en-US"/>
              <a:t>Saturday, March 26, 2005: 11:41 AM EST </a:t>
            </a:r>
            <a:br>
              <a:rPr lang="en-US" altLang="en-US"/>
            </a:br>
            <a:endParaRPr lang="en-US" altLang="en-US"/>
          </a:p>
          <a:p>
            <a:pPr rtl="0"/>
            <a:r>
              <a:rPr lang="en-US" altLang="en-US" b="1"/>
              <a:t>NEW YORK (CNN/Money) - Investors on Inflation Watch 2005 have a big week to look forward to -- or be wary of -- depending on how you look at it.</a:t>
            </a:r>
            <a:r>
              <a:rPr lang="en-US" altLang="en-US"/>
              <a:t> 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3505201" y="4992689"/>
            <a:ext cx="6911975" cy="1749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0"/>
            <a:r>
              <a:rPr lang="en-US" altLang="en-US" b="1"/>
              <a:t>Probe finds atmosphere on Saturn moon</a:t>
            </a:r>
            <a:endParaRPr lang="ar-SA" altLang="en-US" b="1"/>
          </a:p>
          <a:p>
            <a:pPr rtl="0"/>
            <a:r>
              <a:rPr lang="en-US" altLang="en-US"/>
              <a:t>Thursday, March 17, 2005 Posted: 11:17 AM EST </a:t>
            </a:r>
          </a:p>
          <a:p>
            <a:pPr rtl="0"/>
            <a:r>
              <a:rPr lang="en-US" altLang="en-US" b="1"/>
              <a:t>LOS ANGELES, California (Reuters) -- The space probe Cassini discovered a significant atmosphere around Saturn's moon Enceladus during two recent passes close by, the Jet Propulsion Laboratory said on Wednesday</a:t>
            </a:r>
          </a:p>
        </p:txBody>
      </p:sp>
    </p:spTree>
    <p:extLst>
      <p:ext uri="{BB962C8B-B14F-4D97-AF65-F5344CB8AC3E}">
        <p14:creationId xmlns:p14="http://schemas.microsoft.com/office/powerpoint/2010/main" val="22038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2293" grpId="0" animBg="1"/>
      <p:bldP spid="12294" grpId="0" animBg="1"/>
      <p:bldP spid="1229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b="1">
                <a:latin typeface="Comic Sans MS" panose="030F0702030302020204" pitchFamily="66" charset="0"/>
              </a:rPr>
              <a:t>Face detection</a:t>
            </a:r>
            <a:endParaRPr lang="en-US" altLang="en-US" b="1">
              <a:latin typeface="Comic Sans MS" panose="030F0702030302020204" pitchFamily="66" charset="0"/>
            </a:endParaRPr>
          </a:p>
        </p:txBody>
      </p:sp>
      <p:pic>
        <p:nvPicPr>
          <p:cNvPr id="6152" name="Picture 8" descr="face_detection2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133600"/>
            <a:ext cx="597693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3792539" y="4076701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433638" y="1462088"/>
            <a:ext cx="4839786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/>
              <a:t>discriminating human faces from non faces.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4945064" y="4005263"/>
            <a:ext cx="574675" cy="576262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665789" y="4292601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6313489" y="4076701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2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41989" y="520701"/>
            <a:ext cx="8596668" cy="1320800"/>
          </a:xfrm>
        </p:spPr>
        <p:txBody>
          <a:bodyPr/>
          <a:lstStyle/>
          <a:p>
            <a:r>
              <a:rPr lang="en-GB" altLang="en-US" b="1" dirty="0">
                <a:latin typeface="Comic Sans MS" panose="030F0702030302020204" pitchFamily="66" charset="0"/>
              </a:rPr>
              <a:t>Signature recognition</a:t>
            </a:r>
            <a:endParaRPr lang="en-US" altLang="en-US" b="1" dirty="0">
              <a:latin typeface="Comic Sans MS" panose="030F0702030302020204" pitchFamily="66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1989" y="1521951"/>
            <a:ext cx="8596668" cy="3880773"/>
          </a:xfrm>
        </p:spPr>
        <p:txBody>
          <a:bodyPr/>
          <a:lstStyle/>
          <a:p>
            <a:pPr algn="l" rtl="0"/>
            <a:r>
              <a:rPr lang="en-US" altLang="en-US" sz="2400" dirty="0">
                <a:latin typeface="Comic Sans MS" panose="030F0702030302020204" pitchFamily="66" charset="0"/>
              </a:rPr>
              <a:t>Recognize </a:t>
            </a:r>
            <a:r>
              <a:rPr lang="en-GB" altLang="en-US" sz="2400" dirty="0">
                <a:latin typeface="Comic Sans MS" panose="030F0702030302020204" pitchFamily="66" charset="0"/>
              </a:rPr>
              <a:t>signatures by structural similarities which are difficult to quantify.</a:t>
            </a:r>
          </a:p>
          <a:p>
            <a:pPr algn="l" rtl="0"/>
            <a:r>
              <a:rPr lang="en-US" altLang="en-US" sz="2400" dirty="0">
                <a:latin typeface="Comic Sans MS" panose="030F0702030302020204" pitchFamily="66" charset="0"/>
              </a:rPr>
              <a:t>does a signature belongs to a specific person, say Tony Blair, or not.</a:t>
            </a:r>
          </a:p>
          <a:p>
            <a:pPr algn="l" rtl="0"/>
            <a:endParaRPr lang="en-US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4101" name="Picture 5" descr="james-henry-signatur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43" y="5099038"/>
            <a:ext cx="2736850" cy="15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gna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129">
            <a:off x="4978836" y="3212307"/>
            <a:ext cx="3313113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signa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88" y="3446463"/>
            <a:ext cx="24193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gnatur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5087938"/>
            <a:ext cx="3457575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 smtClean="0">
                <a:latin typeface="Comic Sans MS" panose="030F0702030302020204" pitchFamily="66" charset="0"/>
              </a:rPr>
              <a:t>Customer </a:t>
            </a:r>
            <a:r>
              <a:rPr lang="en-GB" altLang="en-US" b="1" dirty="0">
                <a:latin typeface="Comic Sans MS" panose="030F0702030302020204" pitchFamily="66" charset="0"/>
              </a:rPr>
              <a:t>discovery</a:t>
            </a:r>
            <a:endParaRPr lang="en-US" altLang="en-US" b="1" dirty="0">
              <a:latin typeface="Comic Sans MS" panose="030F0702030302020204" pitchFamily="66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788" y="1865026"/>
            <a:ext cx="8596668" cy="3880773"/>
          </a:xfrm>
        </p:spPr>
        <p:txBody>
          <a:bodyPr>
            <a:normAutofit/>
          </a:bodyPr>
          <a:lstStyle/>
          <a:p>
            <a:pPr algn="l" rtl="0"/>
            <a:r>
              <a:rPr lang="en-US" altLang="en-US" sz="2400" dirty="0"/>
              <a:t>predict whether a customer is likely to purchase certain goods according to a database of customer profiles and their history of shopping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18205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4134" y="261939"/>
            <a:ext cx="8596668" cy="1320800"/>
          </a:xfrm>
        </p:spPr>
        <p:txBody>
          <a:bodyPr/>
          <a:lstStyle/>
          <a:p>
            <a:r>
              <a:rPr lang="en-US" altLang="en-US" sz="4000" dirty="0">
                <a:latin typeface="Comic Sans MS" panose="030F0702030302020204" pitchFamily="66" charset="0"/>
              </a:rPr>
              <a:t>Character recognition (multi category)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292" y="1828006"/>
            <a:ext cx="4475163" cy="4525963"/>
          </a:xfrm>
        </p:spPr>
        <p:txBody>
          <a:bodyPr/>
          <a:lstStyle/>
          <a:p>
            <a:pPr algn="l" rtl="0"/>
            <a:r>
              <a:rPr lang="en-US" altLang="en-US" sz="2800" dirty="0">
                <a:latin typeface="Comic Sans MS" panose="030F0702030302020204" pitchFamily="66" charset="0"/>
              </a:rPr>
              <a:t>Identify handwritten characters: classify each image of character into one of 10 categories ‘0’, ‘1’, ‘2’ …</a:t>
            </a:r>
          </a:p>
        </p:txBody>
      </p:sp>
      <p:pic>
        <p:nvPicPr>
          <p:cNvPr id="13316" name="Picture 4" descr="hcr_smal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15169"/>
          <a:stretch>
            <a:fillRect/>
          </a:stretch>
        </p:blipFill>
        <p:spPr bwMode="auto">
          <a:xfrm>
            <a:off x="5425932" y="1399382"/>
            <a:ext cx="1562100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508751" y="1216026"/>
            <a:ext cx="1027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endParaRPr lang="en-US" alt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923069" y="1399382"/>
            <a:ext cx="1681162" cy="5213350"/>
          </a:xfrm>
          <a:prstGeom prst="rect">
            <a:avLst/>
          </a:prstGeom>
          <a:solidFill>
            <a:srgbClr val="BDDE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6132</a:t>
            </a: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2056</a:t>
            </a: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2014</a:t>
            </a: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4283</a:t>
            </a: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2064</a:t>
            </a:r>
          </a:p>
          <a:p>
            <a:pPr algn="ctr"/>
            <a:endParaRPr lang="en-US" altLang="en-US" sz="2400" b="1" dirty="0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7204509" y="3680222"/>
            <a:ext cx="576262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260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8-04-01 00.19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329940"/>
            <a:ext cx="3170555" cy="3100070"/>
          </a:xfrm>
          <a:prstGeom prst="rect">
            <a:avLst/>
          </a:prstGeom>
        </p:spPr>
      </p:pic>
      <p:pic>
        <p:nvPicPr>
          <p:cNvPr id="4" name="Picture 3" descr="Screenshot 2018-04-01 00.18.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45" y="184150"/>
            <a:ext cx="4799330" cy="2699385"/>
          </a:xfrm>
          <a:prstGeom prst="rect">
            <a:avLst/>
          </a:prstGeom>
        </p:spPr>
      </p:pic>
      <p:pic>
        <p:nvPicPr>
          <p:cNvPr id="5" name="Picture 4" descr="Screenshot 2018-04-01 00.21.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90" y="3583940"/>
            <a:ext cx="3679190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72" y="254577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/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38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760461" y="330200"/>
            <a:ext cx="8596668" cy="1320800"/>
          </a:xfrm>
        </p:spPr>
        <p:txBody>
          <a:bodyPr/>
          <a:lstStyle/>
          <a:p>
            <a:r>
              <a:rPr lang="en-US" altLang="en-US" dirty="0" smtClean="0"/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654" y="1193800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 smtClean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Estimate modes of </a:t>
            </a:r>
            <a:r>
              <a:rPr lang="en-US" dirty="0" err="1" smtClean="0"/>
              <a:t>pdf</a:t>
            </a:r>
            <a:endParaRPr lang="en-US" dirty="0" smtClean="0"/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Split the nodes in a graph based on assigned links with similarity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18" y="191655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/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7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9716" y="387203"/>
            <a:ext cx="8596668" cy="1320800"/>
          </a:xfrm>
        </p:spPr>
        <p:txBody>
          <a:bodyPr/>
          <a:lstStyle/>
          <a:p>
            <a:r>
              <a:rPr lang="en-US" altLang="en-US" dirty="0">
                <a:latin typeface="Comic Sans MS" panose="030F0702030302020204" pitchFamily="66" charset="0"/>
              </a:rPr>
              <a:t>Classification problem</a:t>
            </a:r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4583113" y="1844676"/>
            <a:ext cx="0" cy="3960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2927350" y="5229225"/>
            <a:ext cx="568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7319963" y="270827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6456363" y="292417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535863" y="306863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6743700" y="335597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319963" y="350043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8256588" y="33575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6959600" y="40052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8543925" y="371633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7535863" y="43656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7535863" y="360838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932738" y="39687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6600825" y="263683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816725" y="274478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5880100" y="26003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7175500" y="25654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6888163" y="30337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735638" y="331946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872038" y="353536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5951538" y="36798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5159375" y="396716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664200" y="41116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6672263" y="396875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375275" y="461645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6959600" y="43275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951538" y="497681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951538" y="421957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6348413" y="4579938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016500" y="32480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303838" y="314166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5303838" y="249237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5591175" y="3176588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5303838" y="364490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5880100" y="43275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564313" y="45434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04" name="Text Box 40"/>
          <p:cNvSpPr txBox="1">
            <a:spLocks noChangeArrowheads="1"/>
          </p:cNvSpPr>
          <p:nvPr/>
        </p:nvSpPr>
        <p:spPr bwMode="auto">
          <a:xfrm>
            <a:off x="7853215" y="5227639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/>
              <a:t>x</a:t>
            </a:r>
            <a:r>
              <a:rPr lang="en-US" altLang="en-US" sz="2400" b="1" baseline="-25000"/>
              <a:t>1</a:t>
            </a:r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4000353" y="1844676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/>
              <a:t>x</a:t>
            </a:r>
            <a:r>
              <a:rPr lang="en-US" altLang="en-US" sz="2400" b="1" baseline="-25000"/>
              <a:t>2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6013220" y="2008189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36907" name="Rectangle 43"/>
          <p:cNvSpPr>
            <a:spLocks noChangeArrowheads="1"/>
          </p:cNvSpPr>
          <p:nvPr/>
        </p:nvSpPr>
        <p:spPr bwMode="auto">
          <a:xfrm>
            <a:off x="5938607" y="3173414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36908" name="Text Box 44"/>
          <p:cNvSpPr txBox="1">
            <a:spLocks noChangeArrowheads="1"/>
          </p:cNvSpPr>
          <p:nvPr/>
        </p:nvSpPr>
        <p:spPr bwMode="auto">
          <a:xfrm>
            <a:off x="4708295" y="4581526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36909" name="Rectangle 45"/>
          <p:cNvSpPr>
            <a:spLocks noChangeArrowheads="1"/>
          </p:cNvSpPr>
          <p:nvPr/>
        </p:nvSpPr>
        <p:spPr bwMode="auto">
          <a:xfrm>
            <a:off x="6867295" y="3573464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400" b="1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5519738" y="37528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140575" y="299720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7859713" y="270827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572375" y="2636838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672263" y="314007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6275388" y="38957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419850" y="41116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5087938" y="3716338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159375" y="418465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5591175" y="346551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8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6" grpId="0"/>
      <p:bldP spid="36907" grpId="0"/>
      <p:bldP spid="36908" grpId="0"/>
      <p:bldP spid="3690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037549" y="1442675"/>
            <a:ext cx="3035300" cy="3111500"/>
            <a:chOff x="380" y="1824"/>
            <a:chExt cx="1876" cy="1923"/>
          </a:xfrm>
        </p:grpSpPr>
        <p:sp>
          <p:nvSpPr>
            <p:cNvPr id="3" name="Line 4"/>
            <p:cNvSpPr>
              <a:spLocks noChangeAspect="1" noChangeShapeType="1"/>
            </p:cNvSpPr>
            <p:nvPr/>
          </p:nvSpPr>
          <p:spPr bwMode="auto">
            <a:xfrm>
              <a:off x="380" y="1824"/>
              <a:ext cx="0" cy="19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" name="Line 5"/>
            <p:cNvSpPr>
              <a:spLocks noChangeAspect="1" noChangeShapeType="1"/>
            </p:cNvSpPr>
            <p:nvPr/>
          </p:nvSpPr>
          <p:spPr bwMode="auto">
            <a:xfrm>
              <a:off x="380" y="3747"/>
              <a:ext cx="18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" name="AutoShape 6"/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90" cy="91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" name="AutoShape 7"/>
            <p:cNvSpPr>
              <a:spLocks noChangeAspect="1" noChangeArrowheads="1"/>
            </p:cNvSpPr>
            <p:nvPr/>
          </p:nvSpPr>
          <p:spPr bwMode="auto">
            <a:xfrm>
              <a:off x="1056" y="2496"/>
              <a:ext cx="90" cy="9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AutoShape 8"/>
            <p:cNvSpPr>
              <a:spLocks noChangeAspect="1" noChangeArrowheads="1"/>
            </p:cNvSpPr>
            <p:nvPr/>
          </p:nvSpPr>
          <p:spPr bwMode="auto">
            <a:xfrm>
              <a:off x="720" y="2640"/>
              <a:ext cx="90" cy="91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AutoShape 9"/>
            <p:cNvSpPr>
              <a:spLocks noChangeAspect="1" noChangeArrowheads="1"/>
            </p:cNvSpPr>
            <p:nvPr/>
          </p:nvSpPr>
          <p:spPr bwMode="auto">
            <a:xfrm>
              <a:off x="624" y="2448"/>
              <a:ext cx="90" cy="9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Oval 10"/>
            <p:cNvSpPr>
              <a:spLocks noChangeAspect="1" noChangeArrowheads="1"/>
            </p:cNvSpPr>
            <p:nvPr/>
          </p:nvSpPr>
          <p:spPr bwMode="auto">
            <a:xfrm>
              <a:off x="1440" y="2928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Oval 11"/>
            <p:cNvSpPr>
              <a:spLocks noChangeAspect="1" noChangeArrowheads="1"/>
            </p:cNvSpPr>
            <p:nvPr/>
          </p:nvSpPr>
          <p:spPr bwMode="auto">
            <a:xfrm>
              <a:off x="1728" y="307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Oval 12"/>
            <p:cNvSpPr>
              <a:spLocks noChangeAspect="1" noChangeArrowheads="1"/>
            </p:cNvSpPr>
            <p:nvPr/>
          </p:nvSpPr>
          <p:spPr bwMode="auto">
            <a:xfrm>
              <a:off x="1392" y="3456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Oval 13"/>
            <p:cNvSpPr>
              <a:spLocks noChangeAspect="1" noChangeArrowheads="1"/>
            </p:cNvSpPr>
            <p:nvPr/>
          </p:nvSpPr>
          <p:spPr bwMode="auto">
            <a:xfrm>
              <a:off x="1768" y="2645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Oval 14"/>
            <p:cNvSpPr>
              <a:spLocks noChangeAspect="1" noChangeArrowheads="1"/>
            </p:cNvSpPr>
            <p:nvPr/>
          </p:nvSpPr>
          <p:spPr bwMode="auto">
            <a:xfrm>
              <a:off x="1157" y="307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2" name="Group 3"/>
          <p:cNvGrpSpPr>
            <a:grpSpLocks noChangeAspect="1"/>
          </p:cNvGrpSpPr>
          <p:nvPr/>
        </p:nvGrpSpPr>
        <p:grpSpPr bwMode="auto">
          <a:xfrm>
            <a:off x="5490078" y="1442675"/>
            <a:ext cx="3035300" cy="3111500"/>
            <a:chOff x="380" y="1824"/>
            <a:chExt cx="1876" cy="1923"/>
          </a:xfrm>
        </p:grpSpPr>
        <p:sp>
          <p:nvSpPr>
            <p:cNvPr id="33" name="Line 4"/>
            <p:cNvSpPr>
              <a:spLocks noChangeAspect="1" noChangeShapeType="1"/>
            </p:cNvSpPr>
            <p:nvPr/>
          </p:nvSpPr>
          <p:spPr bwMode="auto">
            <a:xfrm>
              <a:off x="380" y="1824"/>
              <a:ext cx="0" cy="19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5"/>
            <p:cNvSpPr>
              <a:spLocks noChangeAspect="1" noChangeShapeType="1"/>
            </p:cNvSpPr>
            <p:nvPr/>
          </p:nvSpPr>
          <p:spPr bwMode="auto">
            <a:xfrm>
              <a:off x="380" y="3747"/>
              <a:ext cx="18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AutoShape 6"/>
            <p:cNvSpPr>
              <a:spLocks noChangeAspect="1" noChangeArrowheads="1"/>
            </p:cNvSpPr>
            <p:nvPr/>
          </p:nvSpPr>
          <p:spPr bwMode="auto">
            <a:xfrm>
              <a:off x="1296" y="2112"/>
              <a:ext cx="90" cy="91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AutoShape 7"/>
            <p:cNvSpPr>
              <a:spLocks noChangeAspect="1" noChangeArrowheads="1"/>
            </p:cNvSpPr>
            <p:nvPr/>
          </p:nvSpPr>
          <p:spPr bwMode="auto">
            <a:xfrm>
              <a:off x="1056" y="2496"/>
              <a:ext cx="90" cy="9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AutoShape 8"/>
            <p:cNvSpPr>
              <a:spLocks noChangeAspect="1" noChangeArrowheads="1"/>
            </p:cNvSpPr>
            <p:nvPr/>
          </p:nvSpPr>
          <p:spPr bwMode="auto">
            <a:xfrm>
              <a:off x="720" y="2640"/>
              <a:ext cx="90" cy="91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" name="AutoShape 9"/>
            <p:cNvSpPr>
              <a:spLocks noChangeAspect="1" noChangeArrowheads="1"/>
            </p:cNvSpPr>
            <p:nvPr/>
          </p:nvSpPr>
          <p:spPr bwMode="auto">
            <a:xfrm>
              <a:off x="624" y="2448"/>
              <a:ext cx="90" cy="9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1440" y="2928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1728" y="307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Oval 12"/>
            <p:cNvSpPr>
              <a:spLocks noChangeAspect="1" noChangeArrowheads="1"/>
            </p:cNvSpPr>
            <p:nvPr/>
          </p:nvSpPr>
          <p:spPr bwMode="auto">
            <a:xfrm>
              <a:off x="1392" y="3456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Oval 13"/>
            <p:cNvSpPr>
              <a:spLocks noChangeAspect="1" noChangeArrowheads="1"/>
            </p:cNvSpPr>
            <p:nvPr/>
          </p:nvSpPr>
          <p:spPr bwMode="auto">
            <a:xfrm>
              <a:off x="1768" y="2645"/>
              <a:ext cx="90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" name="Oval 14"/>
            <p:cNvSpPr>
              <a:spLocks noChangeAspect="1" noChangeArrowheads="1"/>
            </p:cNvSpPr>
            <p:nvPr/>
          </p:nvSpPr>
          <p:spPr bwMode="auto">
            <a:xfrm>
              <a:off x="1157" y="307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" name="Line 15"/>
            <p:cNvSpPr>
              <a:spLocks noChangeAspect="1" noChangeShapeType="1"/>
            </p:cNvSpPr>
            <p:nvPr/>
          </p:nvSpPr>
          <p:spPr bwMode="auto">
            <a:xfrm flipV="1">
              <a:off x="528" y="2112"/>
              <a:ext cx="1584" cy="105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3273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near discriminants&#10;âdraw a line through itâ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84" y="91743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near discriminants&#10;âdraw a line through itâ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21" y="991321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52" y="916853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23" t="15129"/>
          <a:stretch/>
        </p:blipFill>
        <p:spPr>
          <a:xfrm>
            <a:off x="2115127" y="1819564"/>
            <a:ext cx="5717022" cy="38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682" y="1128569"/>
            <a:ext cx="5956308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121" t="16400" r="1" b="1"/>
          <a:stretch/>
        </p:blipFill>
        <p:spPr>
          <a:xfrm>
            <a:off x="2198255" y="1930400"/>
            <a:ext cx="5661602" cy="38260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8255" y="1173018"/>
            <a:ext cx="590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Defining a bad classifier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5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8-03-31 23.28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8" y="827809"/>
            <a:ext cx="8300720" cy="46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71" y="1092344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1621765" y="1724338"/>
            <a:ext cx="3035300" cy="3111500"/>
            <a:chOff x="1786" y="960"/>
            <a:chExt cx="2246" cy="2303"/>
          </a:xfrm>
        </p:grpSpPr>
        <p:sp>
          <p:nvSpPr>
            <p:cNvPr id="3" name="Line 17"/>
            <p:cNvSpPr>
              <a:spLocks noChangeAspect="1" noChangeShapeType="1"/>
            </p:cNvSpPr>
            <p:nvPr/>
          </p:nvSpPr>
          <p:spPr bwMode="auto">
            <a:xfrm>
              <a:off x="1786" y="960"/>
              <a:ext cx="0" cy="2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" name="Line 18"/>
            <p:cNvSpPr>
              <a:spLocks noChangeAspect="1" noChangeShapeType="1"/>
            </p:cNvSpPr>
            <p:nvPr/>
          </p:nvSpPr>
          <p:spPr bwMode="auto">
            <a:xfrm>
              <a:off x="1786" y="3263"/>
              <a:ext cx="22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" name="AutoShape 19"/>
            <p:cNvSpPr>
              <a:spLocks noChangeAspect="1" noChangeArrowheads="1"/>
            </p:cNvSpPr>
            <p:nvPr/>
          </p:nvSpPr>
          <p:spPr bwMode="auto">
            <a:xfrm>
              <a:off x="3368" y="182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" name="AutoShape 20"/>
            <p:cNvSpPr>
              <a:spLocks noChangeAspect="1" noChangeArrowheads="1"/>
            </p:cNvSpPr>
            <p:nvPr/>
          </p:nvSpPr>
          <p:spPr bwMode="auto">
            <a:xfrm>
              <a:off x="3296" y="2830"/>
              <a:ext cx="108" cy="108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AutoShape 21"/>
            <p:cNvSpPr>
              <a:spLocks noChangeAspect="1" noChangeArrowheads="1"/>
            </p:cNvSpPr>
            <p:nvPr/>
          </p:nvSpPr>
          <p:spPr bwMode="auto">
            <a:xfrm>
              <a:off x="2865" y="182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AutoShape 22"/>
            <p:cNvSpPr>
              <a:spLocks noChangeAspect="1" noChangeArrowheads="1"/>
            </p:cNvSpPr>
            <p:nvPr/>
          </p:nvSpPr>
          <p:spPr bwMode="auto">
            <a:xfrm>
              <a:off x="2078" y="1708"/>
              <a:ext cx="108" cy="108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Oval 23"/>
            <p:cNvSpPr>
              <a:spLocks noChangeAspect="1" noChangeArrowheads="1"/>
            </p:cNvSpPr>
            <p:nvPr/>
          </p:nvSpPr>
          <p:spPr bwMode="auto">
            <a:xfrm>
              <a:off x="2937" y="2282"/>
              <a:ext cx="109" cy="10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Oval 24"/>
            <p:cNvSpPr>
              <a:spLocks noChangeAspect="1" noChangeArrowheads="1"/>
            </p:cNvSpPr>
            <p:nvPr/>
          </p:nvSpPr>
          <p:spPr bwMode="auto">
            <a:xfrm>
              <a:off x="2361" y="2542"/>
              <a:ext cx="110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Oval 25"/>
            <p:cNvSpPr>
              <a:spLocks noChangeAspect="1" noChangeArrowheads="1"/>
            </p:cNvSpPr>
            <p:nvPr/>
          </p:nvSpPr>
          <p:spPr bwMode="auto">
            <a:xfrm>
              <a:off x="2998" y="2914"/>
              <a:ext cx="108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Oval 26"/>
            <p:cNvSpPr>
              <a:spLocks noChangeAspect="1" noChangeArrowheads="1"/>
            </p:cNvSpPr>
            <p:nvPr/>
          </p:nvSpPr>
          <p:spPr bwMode="auto">
            <a:xfrm>
              <a:off x="3081" y="1248"/>
              <a:ext cx="107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Oval 27"/>
            <p:cNvSpPr>
              <a:spLocks noChangeAspect="1" noChangeArrowheads="1"/>
            </p:cNvSpPr>
            <p:nvPr/>
          </p:nvSpPr>
          <p:spPr bwMode="auto">
            <a:xfrm>
              <a:off x="2289" y="1176"/>
              <a:ext cx="110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AutoShape 28"/>
            <p:cNvSpPr>
              <a:spLocks noChangeAspect="1" noChangeArrowheads="1"/>
            </p:cNvSpPr>
            <p:nvPr/>
          </p:nvSpPr>
          <p:spPr bwMode="auto">
            <a:xfrm>
              <a:off x="2577" y="1463"/>
              <a:ext cx="108" cy="11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AutoShape 29"/>
            <p:cNvSpPr>
              <a:spLocks noChangeAspect="1" noChangeArrowheads="1"/>
            </p:cNvSpPr>
            <p:nvPr/>
          </p:nvSpPr>
          <p:spPr bwMode="auto">
            <a:xfrm>
              <a:off x="2505" y="218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AutoShape 30"/>
            <p:cNvSpPr>
              <a:spLocks noChangeAspect="1" noChangeArrowheads="1"/>
            </p:cNvSpPr>
            <p:nvPr/>
          </p:nvSpPr>
          <p:spPr bwMode="auto">
            <a:xfrm>
              <a:off x="3332" y="2255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" name="AutoShape 31"/>
            <p:cNvSpPr>
              <a:spLocks noChangeAspect="1" noChangeArrowheads="1"/>
            </p:cNvSpPr>
            <p:nvPr/>
          </p:nvSpPr>
          <p:spPr bwMode="auto">
            <a:xfrm>
              <a:off x="3656" y="2398"/>
              <a:ext cx="108" cy="11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16"/>
          <p:cNvGrpSpPr>
            <a:grpSpLocks noChangeAspect="1"/>
          </p:cNvGrpSpPr>
          <p:nvPr/>
        </p:nvGrpSpPr>
        <p:grpSpPr bwMode="auto">
          <a:xfrm>
            <a:off x="5785504" y="1724338"/>
            <a:ext cx="3035300" cy="3111500"/>
            <a:chOff x="1786" y="960"/>
            <a:chExt cx="2246" cy="2303"/>
          </a:xfrm>
        </p:grpSpPr>
        <p:sp>
          <p:nvSpPr>
            <p:cNvPr id="20" name="Line 17"/>
            <p:cNvSpPr>
              <a:spLocks noChangeAspect="1" noChangeShapeType="1"/>
            </p:cNvSpPr>
            <p:nvPr/>
          </p:nvSpPr>
          <p:spPr bwMode="auto">
            <a:xfrm>
              <a:off x="1786" y="960"/>
              <a:ext cx="0" cy="2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Line 18"/>
            <p:cNvSpPr>
              <a:spLocks noChangeAspect="1" noChangeShapeType="1"/>
            </p:cNvSpPr>
            <p:nvPr/>
          </p:nvSpPr>
          <p:spPr bwMode="auto">
            <a:xfrm>
              <a:off x="1786" y="3263"/>
              <a:ext cx="22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AutoShape 19"/>
            <p:cNvSpPr>
              <a:spLocks noChangeAspect="1" noChangeArrowheads="1"/>
            </p:cNvSpPr>
            <p:nvPr/>
          </p:nvSpPr>
          <p:spPr bwMode="auto">
            <a:xfrm>
              <a:off x="3368" y="182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AutoShape 20"/>
            <p:cNvSpPr>
              <a:spLocks noChangeAspect="1" noChangeArrowheads="1"/>
            </p:cNvSpPr>
            <p:nvPr/>
          </p:nvSpPr>
          <p:spPr bwMode="auto">
            <a:xfrm>
              <a:off x="3296" y="2830"/>
              <a:ext cx="108" cy="108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AutoShape 21"/>
            <p:cNvSpPr>
              <a:spLocks noChangeAspect="1" noChangeArrowheads="1"/>
            </p:cNvSpPr>
            <p:nvPr/>
          </p:nvSpPr>
          <p:spPr bwMode="auto">
            <a:xfrm>
              <a:off x="2865" y="182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AutoShape 22"/>
            <p:cNvSpPr>
              <a:spLocks noChangeAspect="1" noChangeArrowheads="1"/>
            </p:cNvSpPr>
            <p:nvPr/>
          </p:nvSpPr>
          <p:spPr bwMode="auto">
            <a:xfrm>
              <a:off x="2078" y="1708"/>
              <a:ext cx="108" cy="108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2937" y="2282"/>
              <a:ext cx="109" cy="10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2361" y="2542"/>
              <a:ext cx="110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2998" y="2914"/>
              <a:ext cx="108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Oval 26"/>
            <p:cNvSpPr>
              <a:spLocks noChangeAspect="1" noChangeArrowheads="1"/>
            </p:cNvSpPr>
            <p:nvPr/>
          </p:nvSpPr>
          <p:spPr bwMode="auto">
            <a:xfrm>
              <a:off x="3081" y="1248"/>
              <a:ext cx="107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Oval 27"/>
            <p:cNvSpPr>
              <a:spLocks noChangeAspect="1" noChangeArrowheads="1"/>
            </p:cNvSpPr>
            <p:nvPr/>
          </p:nvSpPr>
          <p:spPr bwMode="auto">
            <a:xfrm>
              <a:off x="2289" y="1176"/>
              <a:ext cx="110" cy="10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AutoShape 28"/>
            <p:cNvSpPr>
              <a:spLocks noChangeAspect="1" noChangeArrowheads="1"/>
            </p:cNvSpPr>
            <p:nvPr/>
          </p:nvSpPr>
          <p:spPr bwMode="auto">
            <a:xfrm>
              <a:off x="2577" y="1463"/>
              <a:ext cx="108" cy="11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AutoShape 29"/>
            <p:cNvSpPr>
              <a:spLocks noChangeAspect="1" noChangeArrowheads="1"/>
            </p:cNvSpPr>
            <p:nvPr/>
          </p:nvSpPr>
          <p:spPr bwMode="auto">
            <a:xfrm>
              <a:off x="2505" y="2183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AutoShape 30"/>
            <p:cNvSpPr>
              <a:spLocks noChangeAspect="1" noChangeArrowheads="1"/>
            </p:cNvSpPr>
            <p:nvPr/>
          </p:nvSpPr>
          <p:spPr bwMode="auto">
            <a:xfrm>
              <a:off x="3332" y="2255"/>
              <a:ext cx="108" cy="109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AutoShape 31"/>
            <p:cNvSpPr>
              <a:spLocks noChangeAspect="1" noChangeArrowheads="1"/>
            </p:cNvSpPr>
            <p:nvPr/>
          </p:nvSpPr>
          <p:spPr bwMode="auto">
            <a:xfrm>
              <a:off x="3656" y="2398"/>
              <a:ext cx="108" cy="110"/>
            </a:xfrm>
            <a:prstGeom prst="star4">
              <a:avLst>
                <a:gd name="adj" fmla="val 125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32"/>
            <p:cNvSpPr>
              <a:spLocks noChangeAspect="1"/>
            </p:cNvSpPr>
            <p:nvPr/>
          </p:nvSpPr>
          <p:spPr bwMode="auto">
            <a:xfrm>
              <a:off x="1856" y="1248"/>
              <a:ext cx="2128" cy="1928"/>
            </a:xfrm>
            <a:custGeom>
              <a:avLst/>
              <a:gdLst>
                <a:gd name="T0" fmla="*/ 448 w 2128"/>
                <a:gd name="T1" fmla="*/ 296 h 1928"/>
                <a:gd name="T2" fmla="*/ 784 w 2128"/>
                <a:gd name="T3" fmla="*/ 8 h 1928"/>
                <a:gd name="T4" fmla="*/ 1024 w 2128"/>
                <a:gd name="T5" fmla="*/ 248 h 1928"/>
                <a:gd name="T6" fmla="*/ 1120 w 2128"/>
                <a:gd name="T7" fmla="*/ 440 h 1928"/>
                <a:gd name="T8" fmla="*/ 1552 w 2128"/>
                <a:gd name="T9" fmla="*/ 344 h 1928"/>
                <a:gd name="T10" fmla="*/ 1888 w 2128"/>
                <a:gd name="T11" fmla="*/ 680 h 1928"/>
                <a:gd name="T12" fmla="*/ 1792 w 2128"/>
                <a:gd name="T13" fmla="*/ 872 h 1928"/>
                <a:gd name="T14" fmla="*/ 2128 w 2128"/>
                <a:gd name="T15" fmla="*/ 1256 h 1928"/>
                <a:gd name="T16" fmla="*/ 1792 w 2128"/>
                <a:gd name="T17" fmla="*/ 1496 h 1928"/>
                <a:gd name="T18" fmla="*/ 1648 w 2128"/>
                <a:gd name="T19" fmla="*/ 1880 h 1928"/>
                <a:gd name="T20" fmla="*/ 1360 w 2128"/>
                <a:gd name="T21" fmla="*/ 1784 h 1928"/>
                <a:gd name="T22" fmla="*/ 1312 w 2128"/>
                <a:gd name="T23" fmla="*/ 1304 h 1928"/>
                <a:gd name="T24" fmla="*/ 1312 w 2128"/>
                <a:gd name="T25" fmla="*/ 872 h 1928"/>
                <a:gd name="T26" fmla="*/ 976 w 2128"/>
                <a:gd name="T27" fmla="*/ 824 h 1928"/>
                <a:gd name="T28" fmla="*/ 832 w 2128"/>
                <a:gd name="T29" fmla="*/ 1112 h 1928"/>
                <a:gd name="T30" fmla="*/ 544 w 2128"/>
                <a:gd name="T31" fmla="*/ 1160 h 1928"/>
                <a:gd name="T32" fmla="*/ 352 w 2128"/>
                <a:gd name="T33" fmla="*/ 824 h 1928"/>
                <a:gd name="T34" fmla="*/ 16 w 2128"/>
                <a:gd name="T35" fmla="*/ 584 h 1928"/>
                <a:gd name="T36" fmla="*/ 256 w 2128"/>
                <a:gd name="T37" fmla="*/ 248 h 1928"/>
                <a:gd name="T38" fmla="*/ 448 w 2128"/>
                <a:gd name="T39" fmla="*/ 296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28" h="1928">
                  <a:moveTo>
                    <a:pt x="448" y="296"/>
                  </a:moveTo>
                  <a:cubicBezTo>
                    <a:pt x="536" y="256"/>
                    <a:pt x="688" y="16"/>
                    <a:pt x="784" y="8"/>
                  </a:cubicBezTo>
                  <a:cubicBezTo>
                    <a:pt x="880" y="0"/>
                    <a:pt x="968" y="176"/>
                    <a:pt x="1024" y="248"/>
                  </a:cubicBezTo>
                  <a:cubicBezTo>
                    <a:pt x="1080" y="320"/>
                    <a:pt x="1032" y="424"/>
                    <a:pt x="1120" y="440"/>
                  </a:cubicBezTo>
                  <a:cubicBezTo>
                    <a:pt x="1208" y="456"/>
                    <a:pt x="1424" y="304"/>
                    <a:pt x="1552" y="344"/>
                  </a:cubicBezTo>
                  <a:cubicBezTo>
                    <a:pt x="1680" y="384"/>
                    <a:pt x="1848" y="592"/>
                    <a:pt x="1888" y="680"/>
                  </a:cubicBezTo>
                  <a:cubicBezTo>
                    <a:pt x="1928" y="768"/>
                    <a:pt x="1752" y="776"/>
                    <a:pt x="1792" y="872"/>
                  </a:cubicBezTo>
                  <a:cubicBezTo>
                    <a:pt x="1832" y="968"/>
                    <a:pt x="2128" y="1152"/>
                    <a:pt x="2128" y="1256"/>
                  </a:cubicBezTo>
                  <a:cubicBezTo>
                    <a:pt x="2128" y="1360"/>
                    <a:pt x="1872" y="1392"/>
                    <a:pt x="1792" y="1496"/>
                  </a:cubicBezTo>
                  <a:cubicBezTo>
                    <a:pt x="1712" y="1600"/>
                    <a:pt x="1720" y="1832"/>
                    <a:pt x="1648" y="1880"/>
                  </a:cubicBezTo>
                  <a:cubicBezTo>
                    <a:pt x="1576" y="1928"/>
                    <a:pt x="1416" y="1880"/>
                    <a:pt x="1360" y="1784"/>
                  </a:cubicBezTo>
                  <a:cubicBezTo>
                    <a:pt x="1304" y="1688"/>
                    <a:pt x="1320" y="1456"/>
                    <a:pt x="1312" y="1304"/>
                  </a:cubicBezTo>
                  <a:cubicBezTo>
                    <a:pt x="1304" y="1152"/>
                    <a:pt x="1368" y="952"/>
                    <a:pt x="1312" y="872"/>
                  </a:cubicBezTo>
                  <a:cubicBezTo>
                    <a:pt x="1256" y="792"/>
                    <a:pt x="1056" y="784"/>
                    <a:pt x="976" y="824"/>
                  </a:cubicBezTo>
                  <a:cubicBezTo>
                    <a:pt x="896" y="864"/>
                    <a:pt x="904" y="1056"/>
                    <a:pt x="832" y="1112"/>
                  </a:cubicBezTo>
                  <a:cubicBezTo>
                    <a:pt x="760" y="1168"/>
                    <a:pt x="624" y="1208"/>
                    <a:pt x="544" y="1160"/>
                  </a:cubicBezTo>
                  <a:cubicBezTo>
                    <a:pt x="464" y="1112"/>
                    <a:pt x="440" y="920"/>
                    <a:pt x="352" y="824"/>
                  </a:cubicBezTo>
                  <a:cubicBezTo>
                    <a:pt x="264" y="728"/>
                    <a:pt x="32" y="680"/>
                    <a:pt x="16" y="584"/>
                  </a:cubicBezTo>
                  <a:cubicBezTo>
                    <a:pt x="0" y="488"/>
                    <a:pt x="184" y="296"/>
                    <a:pt x="256" y="248"/>
                  </a:cubicBezTo>
                  <a:cubicBezTo>
                    <a:pt x="328" y="200"/>
                    <a:pt x="408" y="286"/>
                    <a:pt x="448" y="296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893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103" y="526473"/>
            <a:ext cx="7766936" cy="1307636"/>
          </a:xfrm>
        </p:spPr>
        <p:txBody>
          <a:bodyPr/>
          <a:lstStyle/>
          <a:p>
            <a:r>
              <a:rPr lang="en-IN" sz="4400" dirty="0" smtClean="0"/>
              <a:t>Support Vector Machines</a:t>
            </a:r>
            <a:endParaRPr lang="en-IN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8994" y="2295924"/>
            <a:ext cx="7766936" cy="109689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 smtClean="0"/>
              <a:t>“Advanced Draw a Line through it”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 smtClean="0"/>
              <a:t>Lines can turn into non linear shapes by transforming our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2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98" y="118470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62" y="1267835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07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89" y="1027690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16" y="12493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43" y="1129289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71" y="113852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3496" y="762000"/>
            <a:ext cx="8305800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3200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altLang="en-US" sz="3200" dirty="0"/>
          </a:p>
          <a:p>
            <a:endParaRPr lang="en-US" altLang="en-US" sz="3200" dirty="0"/>
          </a:p>
          <a:p>
            <a:endParaRPr lang="en-US" altLang="en-US" sz="3200" dirty="0"/>
          </a:p>
          <a:p>
            <a:endParaRPr lang="en-US" altLang="en-US" sz="32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sz="3200" b="1" dirty="0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35896" y="1574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 dirty="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721496" y="203741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721496" y="2728586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302896" y="2336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713108" y="1762780"/>
            <a:ext cx="9252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144005" y="2466976"/>
            <a:ext cx="1506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084953" y="2024390"/>
            <a:ext cx="13035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692257" y="4525962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782291" y="490450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782291" y="556490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359257" y="5258667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632548" y="4525962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371398" y="5270212"/>
            <a:ext cx="14670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106159" y="4935754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0873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4" y="105539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35" y="1193944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34" y="117547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43" y="111081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80" y="1193944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52" y="108310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89" y="103692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06" y="9445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07" y="1027690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6" y="105539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Magic?</a:t>
            </a:r>
            <a:r>
              <a:rPr lang="en-US" altLang="en-US" dirty="0"/>
              <a:t> 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4495800" cy="4572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b="1" dirty="0"/>
              <a:t>No, more like gardening</a:t>
            </a:r>
          </a:p>
          <a:p>
            <a:pPr>
              <a:buFontTx/>
              <a:buNone/>
            </a:pPr>
            <a:endParaRPr lang="en-US" altLang="en-US" sz="2800" b="1" dirty="0"/>
          </a:p>
          <a:p>
            <a:r>
              <a:rPr lang="en-US" altLang="en-US" sz="2800" b="1" dirty="0">
                <a:solidFill>
                  <a:srgbClr val="FFCC00"/>
                </a:solidFill>
              </a:rPr>
              <a:t>Seeds</a:t>
            </a:r>
            <a:r>
              <a:rPr lang="en-US" altLang="en-US" sz="2800" dirty="0"/>
              <a:t> = Algorithms</a:t>
            </a:r>
          </a:p>
          <a:p>
            <a:r>
              <a:rPr lang="en-US" altLang="en-US" sz="2800" b="1" dirty="0">
                <a:solidFill>
                  <a:srgbClr val="996633"/>
                </a:solidFill>
              </a:rPr>
              <a:t>Nutrients</a:t>
            </a:r>
            <a:r>
              <a:rPr lang="en-US" altLang="en-US" sz="2800" dirty="0"/>
              <a:t> = Data</a:t>
            </a:r>
          </a:p>
          <a:p>
            <a:r>
              <a:rPr lang="en-US" altLang="en-US" sz="2800" b="1" dirty="0">
                <a:solidFill>
                  <a:srgbClr val="FF3300"/>
                </a:solidFill>
              </a:rPr>
              <a:t>Gardener</a:t>
            </a:r>
            <a:r>
              <a:rPr lang="en-US" altLang="en-US" sz="2800" dirty="0"/>
              <a:t> = You</a:t>
            </a:r>
          </a:p>
          <a:p>
            <a:r>
              <a:rPr lang="en-US" altLang="en-US" sz="2800" b="1" dirty="0">
                <a:solidFill>
                  <a:srgbClr val="33CC33"/>
                </a:solidFill>
              </a:rPr>
              <a:t>Plants</a:t>
            </a:r>
            <a:r>
              <a:rPr lang="en-US" altLang="en-US" sz="2800" dirty="0"/>
              <a:t> = Programs</a:t>
            </a:r>
          </a:p>
        </p:txBody>
      </p:sp>
      <p:pic>
        <p:nvPicPr>
          <p:cNvPr id="6150" name="Picture 6" descr="natural_organic_garden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5576" y="1524000"/>
            <a:ext cx="3351213" cy="464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0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909" y="1701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/>
            </a:r>
            <a:br>
              <a:rPr lang="en-US" altLang="en-US" sz="4000" dirty="0"/>
            </a:br>
            <a:r>
              <a:rPr lang="en-US" altLang="en-US" sz="4000" dirty="0"/>
              <a:t>No Free Lunch Theorem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321829" y="1576678"/>
            <a:ext cx="6121400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dirty="0"/>
          </a:p>
          <a:p>
            <a:r>
              <a:rPr lang="en-US" altLang="en-US" sz="2000" b="1" dirty="0"/>
              <a:t>There is a lack of inherent superiority of any classifier</a:t>
            </a:r>
          </a:p>
          <a:p>
            <a:endParaRPr lang="en-US" altLang="en-US" sz="2000" b="1" dirty="0"/>
          </a:p>
          <a:p>
            <a:r>
              <a:rPr lang="en-US" altLang="en-US" sz="2000" dirty="0"/>
              <a:t>•If we make no prior assumption about the nature of the classification task, is any classification method superior overall?</a:t>
            </a:r>
          </a:p>
          <a:p>
            <a:r>
              <a:rPr lang="en-US" altLang="en-US" sz="2000" dirty="0"/>
              <a:t>•Is any algorithm overall superior to random guessing?</a:t>
            </a:r>
          </a:p>
          <a:p>
            <a:r>
              <a:rPr lang="en-US" altLang="en-US" sz="2000" dirty="0"/>
              <a:t>•Answer is No to both questions..</a:t>
            </a: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5" y="1576677"/>
            <a:ext cx="3306619" cy="36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/>
            </a:r>
            <a:br>
              <a:rPr lang="en-US" altLang="en-US" sz="4000"/>
            </a:br>
            <a:r>
              <a:rPr lang="en-US" altLang="en-US" sz="4000"/>
              <a:t>No Free Lunch Theorem</a:t>
            </a:r>
            <a:br>
              <a:rPr lang="en-US" altLang="en-US" sz="4000"/>
            </a:br>
            <a:endParaRPr lang="en-US" altLang="en-US" sz="4000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000375" y="1484313"/>
            <a:ext cx="61214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/>
          </a:p>
          <a:p>
            <a:pPr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2218531" y="1792578"/>
            <a:ext cx="684053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dirty="0"/>
          </a:p>
          <a:p>
            <a:r>
              <a:rPr lang="en-US" altLang="en-US" sz="2400" dirty="0"/>
              <a:t>Learning algorithm 1 is better than learning algorithm 2 are ultimately statements about the relevant target functions</a:t>
            </a:r>
          </a:p>
          <a:p>
            <a:r>
              <a:rPr lang="en-US" altLang="en-US" sz="2400" dirty="0"/>
              <a:t>•Experience with a broad range of techniques is the best insurance for solving arbitrary new classification problems</a:t>
            </a:r>
          </a:p>
          <a:p>
            <a:pPr>
              <a:spcBef>
                <a:spcPct val="50000"/>
              </a:spcBef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8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Thanking 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Sashikant</a:t>
            </a:r>
            <a:r>
              <a:rPr lang="en-IN" dirty="0" smtClean="0"/>
              <a:t> Gupta</a:t>
            </a:r>
          </a:p>
          <a:p>
            <a:r>
              <a:rPr lang="en-IN" dirty="0" smtClean="0"/>
              <a:t>Amar </a:t>
            </a:r>
            <a:r>
              <a:rPr lang="en-IN" dirty="0" err="1" smtClean="0"/>
              <a:t>Anand</a:t>
            </a:r>
            <a:endParaRPr lang="en-IN" dirty="0" smtClean="0"/>
          </a:p>
          <a:p>
            <a:r>
              <a:rPr lang="en-IN" dirty="0" err="1" smtClean="0"/>
              <a:t>Dipanjan</a:t>
            </a:r>
            <a:r>
              <a:rPr lang="en-IN" dirty="0" smtClean="0"/>
              <a:t> Pan</a:t>
            </a:r>
          </a:p>
          <a:p>
            <a:r>
              <a:rPr lang="en-IN" dirty="0" err="1" smtClean="0"/>
              <a:t>Debangshu</a:t>
            </a:r>
            <a:r>
              <a:rPr lang="en-IN" dirty="0" smtClean="0"/>
              <a:t> Bhattacharya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1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Recommendation </a:t>
            </a:r>
            <a:r>
              <a:rPr lang="en-US" altLang="en-US" b="1" dirty="0" smtClean="0">
                <a:solidFill>
                  <a:schemeClr val="accent2"/>
                </a:solidFill>
              </a:rPr>
              <a:t>system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Screenshot 2018-04-01 00.27.5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745" y="1348105"/>
            <a:ext cx="9184640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482437" y="36469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chemeClr val="accent2"/>
                </a:solidFill>
              </a:rPr>
              <a:t>A Few Quotes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778000" y="167178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“A breakthrough in machine learning would be worth</a:t>
            </a:r>
            <a:br>
              <a:rPr lang="en-US" altLang="en-US" sz="2400" dirty="0"/>
            </a:br>
            <a:r>
              <a:rPr lang="en-US" altLang="en-US" sz="2400" dirty="0"/>
              <a:t>ten </a:t>
            </a:r>
            <a:r>
              <a:rPr lang="en-US" altLang="en-US" sz="2400" dirty="0" err="1"/>
              <a:t>Microsofts</a:t>
            </a:r>
            <a:r>
              <a:rPr lang="en-US" altLang="en-US" sz="2400" dirty="0"/>
              <a:t>” </a:t>
            </a:r>
            <a:r>
              <a:rPr lang="en-US" altLang="en-US" sz="2200" dirty="0"/>
              <a:t>(Bill Gates, Chairman, Microsoft)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“Machine learning is the next Internet” </a:t>
            </a:r>
            <a:br>
              <a:rPr lang="en-US" altLang="en-US" sz="2400" dirty="0"/>
            </a:br>
            <a:r>
              <a:rPr lang="en-US" altLang="en-US" sz="2200" dirty="0"/>
              <a:t>(Tony Tether, Director, DARPA)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Machine learning is the hot new thing” </a:t>
            </a:r>
            <a:br>
              <a:rPr lang="en-US" altLang="en-US" sz="2400" dirty="0"/>
            </a:br>
            <a:r>
              <a:rPr lang="en-US" altLang="en-US" sz="2200" dirty="0"/>
              <a:t>(John Hennessy, President, Stanford)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“Web rankings today are mostly a matter of machine learning” </a:t>
            </a:r>
            <a:r>
              <a:rPr lang="en-US" altLang="en-US" sz="2200" dirty="0"/>
              <a:t>(</a:t>
            </a:r>
            <a:r>
              <a:rPr lang="en-US" altLang="en-US" sz="2200" dirty="0" err="1"/>
              <a:t>Prabhakar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Raghavan</a:t>
            </a:r>
            <a:r>
              <a:rPr lang="en-US" altLang="en-US" sz="2200" dirty="0"/>
              <a:t>, Dir. Research, Yahoo)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“Machine learning is going to result in a real revolution” </a:t>
            </a:r>
            <a:r>
              <a:rPr lang="en-US" altLang="en-US" sz="2200" dirty="0"/>
              <a:t>(Greg Papadopoulos, CTO, Sun)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“Machine learning is today’s discontinuity” </a:t>
            </a:r>
            <a:br>
              <a:rPr lang="en-US" altLang="en-US" sz="2400" dirty="0"/>
            </a:br>
            <a:r>
              <a:rPr lang="en-US" altLang="en-US" sz="2200" dirty="0"/>
              <a:t>(Jerry Yang, CEO, Yahoo)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403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1466</Words>
  <Application>Microsoft Office PowerPoint</Application>
  <PresentationFormat>Widescreen</PresentationFormat>
  <Paragraphs>333</Paragraphs>
  <Slides>72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9" baseType="lpstr">
      <vt:lpstr>ＭＳ Ｐゴシック</vt:lpstr>
      <vt:lpstr>SimSun</vt:lpstr>
      <vt:lpstr>Arial</vt:lpstr>
      <vt:lpstr>Calibri</vt:lpstr>
      <vt:lpstr>Comic Sans MS</vt:lpstr>
      <vt:lpstr>Courier New</vt:lpstr>
      <vt:lpstr>华文新魏</vt:lpstr>
      <vt:lpstr>Symbol</vt:lpstr>
      <vt:lpstr>Tahoma</vt:lpstr>
      <vt:lpstr>Times</vt:lpstr>
      <vt:lpstr>Times New Roman</vt:lpstr>
      <vt:lpstr>Trebuchet MS</vt:lpstr>
      <vt:lpstr>Trebuchet MS (Body)</vt:lpstr>
      <vt:lpstr>Wingdings</vt:lpstr>
      <vt:lpstr>Wingdings 3</vt:lpstr>
      <vt:lpstr>Facet</vt:lpstr>
      <vt:lpstr>Equation</vt:lpstr>
      <vt:lpstr>PowerPoint Presentation</vt:lpstr>
      <vt:lpstr>Now think about teaching this to  a computer</vt:lpstr>
      <vt:lpstr>So  what is  Machine learning ?</vt:lpstr>
      <vt:lpstr>PowerPoint Presentation</vt:lpstr>
      <vt:lpstr>PowerPoint Presentation</vt:lpstr>
      <vt:lpstr>PowerPoint Presentation</vt:lpstr>
      <vt:lpstr>Magic? </vt:lpstr>
      <vt:lpstr>Recommendation system</vt:lpstr>
      <vt:lpstr>PowerPoint Presentation</vt:lpstr>
      <vt:lpstr>What is Learning?</vt:lpstr>
      <vt:lpstr>Machine Learning</vt:lpstr>
      <vt:lpstr>So Why Machine Learning?</vt:lpstr>
      <vt:lpstr>Sample Applications</vt:lpstr>
      <vt:lpstr>ML in a Nutshell</vt:lpstr>
      <vt:lpstr>Representation</vt:lpstr>
      <vt:lpstr>Evaluation</vt:lpstr>
      <vt:lpstr>Optimization</vt:lpstr>
      <vt:lpstr>Examples</vt:lpstr>
      <vt:lpstr>Example 1: Text Classification</vt:lpstr>
      <vt:lpstr>Example 2: Disease Diagnosis</vt:lpstr>
      <vt:lpstr>Example 3: Chess Playing</vt:lpstr>
      <vt:lpstr>Why Machine Learning Is Possible?</vt:lpstr>
      <vt:lpstr>Advantages</vt:lpstr>
      <vt:lpstr>Success of Machine Learning</vt:lpstr>
      <vt:lpstr>Machine Learning Problems</vt:lpstr>
      <vt:lpstr>Choosing the Target Function</vt:lpstr>
      <vt:lpstr>Solving Real World Problems</vt:lpstr>
      <vt:lpstr>Feature Engineering</vt:lpstr>
      <vt:lpstr>Intelligent Programs</vt:lpstr>
      <vt:lpstr>Examples of Value Functions</vt:lpstr>
      <vt:lpstr>Examples of Classifiers</vt:lpstr>
      <vt:lpstr>Examples of Learning Algorithms</vt:lpstr>
      <vt:lpstr>Some Real life applications</vt:lpstr>
      <vt:lpstr>Microarray data</vt:lpstr>
      <vt:lpstr>Text Categorization (multi category)</vt:lpstr>
      <vt:lpstr>PowerPoint Presentation</vt:lpstr>
      <vt:lpstr>Signature recognition</vt:lpstr>
      <vt:lpstr>Customer discovery</vt:lpstr>
      <vt:lpstr>Character recognition (multi category)</vt:lpstr>
      <vt:lpstr>PowerPoint Presentation</vt:lpstr>
      <vt:lpstr>Clustering Strategies</vt:lpstr>
      <vt:lpstr>PowerPoint Presentation</vt:lpstr>
      <vt:lpstr>Classification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No Free Lunch Theorem </vt:lpstr>
      <vt:lpstr> No Free Lunch Theorem </vt:lpstr>
      <vt:lpstr>Thanking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Debangshu Bhattacharya</dc:creator>
  <cp:lastModifiedBy>Debangshu Bhattacharya</cp:lastModifiedBy>
  <cp:revision>23</cp:revision>
  <dcterms:created xsi:type="dcterms:W3CDTF">2018-03-25T16:37:54Z</dcterms:created>
  <dcterms:modified xsi:type="dcterms:W3CDTF">2018-04-01T16:44:07Z</dcterms:modified>
</cp:coreProperties>
</file>